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32" r:id="rId6"/>
    <p:sldMasterId id="2147483744" r:id="rId7"/>
    <p:sldMasterId id="2147483756" r:id="rId8"/>
    <p:sldMasterId id="2147483768" r:id="rId9"/>
    <p:sldMasterId id="2147483780" r:id="rId10"/>
  </p:sldMasterIdLst>
  <p:notesMasterIdLst>
    <p:notesMasterId r:id="rId68"/>
  </p:notesMasterIdLst>
  <p:handoutMasterIdLst>
    <p:handoutMasterId r:id="rId69"/>
  </p:handoutMasterIdLst>
  <p:sldIdLst>
    <p:sldId id="258" r:id="rId11"/>
    <p:sldId id="260" r:id="rId12"/>
    <p:sldId id="548" r:id="rId13"/>
    <p:sldId id="549" r:id="rId14"/>
    <p:sldId id="550" r:id="rId15"/>
    <p:sldId id="266" r:id="rId16"/>
    <p:sldId id="268" r:id="rId17"/>
    <p:sldId id="267" r:id="rId18"/>
    <p:sldId id="272" r:id="rId19"/>
    <p:sldId id="280" r:id="rId20"/>
    <p:sldId id="286" r:id="rId21"/>
    <p:sldId id="288" r:id="rId22"/>
    <p:sldId id="353" r:id="rId23"/>
    <p:sldId id="356" r:id="rId24"/>
    <p:sldId id="357" r:id="rId25"/>
    <p:sldId id="530" r:id="rId26"/>
    <p:sldId id="540" r:id="rId27"/>
    <p:sldId id="533" r:id="rId28"/>
    <p:sldId id="534" r:id="rId29"/>
    <p:sldId id="535" r:id="rId30"/>
    <p:sldId id="541" r:id="rId31"/>
    <p:sldId id="542" r:id="rId32"/>
    <p:sldId id="538" r:id="rId33"/>
    <p:sldId id="539" r:id="rId34"/>
    <p:sldId id="322" r:id="rId35"/>
    <p:sldId id="524" r:id="rId36"/>
    <p:sldId id="526" r:id="rId37"/>
    <p:sldId id="527" r:id="rId38"/>
    <p:sldId id="528" r:id="rId39"/>
    <p:sldId id="529" r:id="rId40"/>
    <p:sldId id="463" r:id="rId41"/>
    <p:sldId id="545" r:id="rId42"/>
    <p:sldId id="543" r:id="rId43"/>
    <p:sldId id="547" r:id="rId44"/>
    <p:sldId id="574" r:id="rId45"/>
    <p:sldId id="573" r:id="rId46"/>
    <p:sldId id="575" r:id="rId47"/>
    <p:sldId id="553" r:id="rId48"/>
    <p:sldId id="554" r:id="rId49"/>
    <p:sldId id="565" r:id="rId50"/>
    <p:sldId id="562" r:id="rId51"/>
    <p:sldId id="556" r:id="rId52"/>
    <p:sldId id="555" r:id="rId53"/>
    <p:sldId id="557" r:id="rId54"/>
    <p:sldId id="560" r:id="rId55"/>
    <p:sldId id="561" r:id="rId56"/>
    <p:sldId id="568" r:id="rId57"/>
    <p:sldId id="563" r:id="rId58"/>
    <p:sldId id="564" r:id="rId59"/>
    <p:sldId id="576" r:id="rId60"/>
    <p:sldId id="566" r:id="rId61"/>
    <p:sldId id="567" r:id="rId62"/>
    <p:sldId id="570" r:id="rId63"/>
    <p:sldId id="571" r:id="rId64"/>
    <p:sldId id="572" r:id="rId65"/>
    <p:sldId id="401" r:id="rId66"/>
    <p:sldId id="402"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E6EFBB-6466-49B8-B814-F7883ECCBEA8}">
          <p14:sldIdLst>
            <p14:sldId id="258"/>
            <p14:sldId id="260"/>
            <p14:sldId id="548"/>
            <p14:sldId id="549"/>
            <p14:sldId id="550"/>
            <p14:sldId id="266"/>
            <p14:sldId id="268"/>
            <p14:sldId id="267"/>
            <p14:sldId id="272"/>
            <p14:sldId id="280"/>
            <p14:sldId id="286"/>
            <p14:sldId id="288"/>
            <p14:sldId id="353"/>
            <p14:sldId id="356"/>
            <p14:sldId id="357"/>
            <p14:sldId id="530"/>
            <p14:sldId id="540"/>
            <p14:sldId id="533"/>
            <p14:sldId id="534"/>
            <p14:sldId id="535"/>
            <p14:sldId id="541"/>
            <p14:sldId id="542"/>
            <p14:sldId id="538"/>
            <p14:sldId id="539"/>
            <p14:sldId id="322"/>
            <p14:sldId id="524"/>
            <p14:sldId id="526"/>
            <p14:sldId id="527"/>
            <p14:sldId id="528"/>
            <p14:sldId id="529"/>
            <p14:sldId id="463"/>
            <p14:sldId id="545"/>
            <p14:sldId id="543"/>
            <p14:sldId id="547"/>
            <p14:sldId id="574"/>
            <p14:sldId id="573"/>
            <p14:sldId id="575"/>
            <p14:sldId id="553"/>
            <p14:sldId id="554"/>
            <p14:sldId id="565"/>
            <p14:sldId id="562"/>
            <p14:sldId id="556"/>
            <p14:sldId id="555"/>
            <p14:sldId id="557"/>
            <p14:sldId id="560"/>
            <p14:sldId id="561"/>
            <p14:sldId id="568"/>
            <p14:sldId id="563"/>
            <p14:sldId id="564"/>
            <p14:sldId id="576"/>
            <p14:sldId id="566"/>
            <p14:sldId id="567"/>
            <p14:sldId id="570"/>
            <p14:sldId id="571"/>
            <p14:sldId id="572"/>
            <p14:sldId id="401"/>
            <p14:sldId id="4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6CD"/>
    <a:srgbClr val="2CACED"/>
    <a:srgbClr val="998BAD"/>
    <a:srgbClr val="FFC100"/>
    <a:srgbClr val="F13D23"/>
    <a:srgbClr val="20A3EC"/>
    <a:srgbClr val="1AA4ED"/>
    <a:srgbClr val="B4C7E7"/>
    <a:srgbClr val="E9EBF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5" autoAdjust="0"/>
    <p:restoredTop sz="94660"/>
  </p:normalViewPr>
  <p:slideViewPr>
    <p:cSldViewPr snapToGrid="0" showGuides="1">
      <p:cViewPr varScale="1">
        <p:scale>
          <a:sx n="84" d="100"/>
          <a:sy n="84" d="100"/>
        </p:scale>
        <p:origin x="-774" y="-90"/>
      </p:cViewPr>
      <p:guideLst>
        <p:guide orient="horz" pos="220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2022-9-15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078097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16FFE-5204-4E54-9A3A-2FAD69173558}" type="datetimeFigureOut">
              <a:rPr lang="zh-CN" altLang="en-US" smtClean="0"/>
              <a:t>2022-9-15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8CCEE-DEDD-45A8-90AA-3ADD6C470A74}" type="slidenum">
              <a:rPr lang="zh-CN" altLang="en-US" smtClean="0"/>
              <a:t>‹#›</a:t>
            </a:fld>
            <a:endParaRPr lang="zh-CN" altLang="en-US"/>
          </a:p>
        </p:txBody>
      </p:sp>
    </p:spTree>
    <p:extLst>
      <p:ext uri="{BB962C8B-B14F-4D97-AF65-F5344CB8AC3E}">
        <p14:creationId xmlns:p14="http://schemas.microsoft.com/office/powerpoint/2010/main" val="404489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38CCEE-DEDD-45A8-90AA-3ADD6C470A7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4362773"/>
      </p:ext>
    </p:extLst>
  </p:cSld>
  <p:clrMapOvr>
    <a:masterClrMapping/>
  </p:clrMapOvr>
  <p:transition spd="slow" advTm="50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6412425"/>
      </p:ext>
    </p:extLst>
  </p:cSld>
  <p:clrMapOvr>
    <a:masterClrMapping/>
  </p:clrMapOvr>
  <p:transition spd="slow" advTm="500">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5299806"/>
      </p:ext>
    </p:extLst>
  </p:cSld>
  <p:clrMapOvr>
    <a:masterClrMapping/>
  </p:clrMapOvr>
  <p:transition spd="slow" advTm="50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2572115"/>
      </p:ext>
    </p:extLst>
  </p:cSld>
  <p:clrMapOvr>
    <a:masterClrMapping/>
  </p:clrMapOvr>
  <p:transition spd="slow" advTm="50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3974432"/>
      </p:ext>
    </p:extLst>
  </p:cSld>
  <p:clrMapOvr>
    <a:masterClrMapping/>
  </p:clrMapOvr>
  <p:transition spd="slow" advTm="500">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115023"/>
      </p:ext>
    </p:extLst>
  </p:cSld>
  <p:clrMapOvr>
    <a:masterClrMapping/>
  </p:clrMapOvr>
  <p:transition spd="slow" advTm="50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228850480"/>
      </p:ext>
    </p:extLst>
  </p:cSld>
  <p:clrMapOvr>
    <a:masterClrMapping/>
  </p:clrMapOvr>
  <p:transition spd="slow" advTm="50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9705138"/>
      </p:ext>
    </p:extLst>
  </p:cSld>
  <p:clrMapOvr>
    <a:masterClrMapping/>
  </p:clrMapOvr>
  <p:transition spd="slow" advTm="500">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4541837"/>
      </p:ext>
    </p:extLst>
  </p:cSld>
  <p:clrMapOvr>
    <a:masterClrMapping/>
  </p:clrMapOvr>
  <p:transition spd="slow" advTm="500">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6379572"/>
      </p:ext>
    </p:extLst>
  </p:cSld>
  <p:clrMapOvr>
    <a:masterClrMapping/>
  </p:clrMapOvr>
  <p:transition spd="slow" advTm="5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1973565"/>
      </p:ext>
    </p:extLst>
  </p:cSld>
  <p:clrMapOvr>
    <a:masterClrMapping/>
  </p:clrMapOvr>
  <p:transition spd="slow" advTm="5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9109131"/>
      </p:ext>
    </p:extLst>
  </p:cSld>
  <p:clrMapOvr>
    <a:masterClrMapping/>
  </p:clrMapOvr>
  <p:transition spd="slow" advTm="5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926749"/>
      </p:ext>
    </p:extLst>
  </p:cSld>
  <p:clrMapOvr>
    <a:masterClrMapping/>
  </p:clrMapOvr>
  <p:transition spd="slow" advTm="5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593896"/>
      </p:ext>
    </p:extLst>
  </p:cSld>
  <p:clrMapOvr>
    <a:masterClrMapping/>
  </p:clrMapOvr>
  <p:transition spd="slow" advTm="5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7437109"/>
      </p:ext>
    </p:extLst>
  </p:cSld>
  <p:clrMapOvr>
    <a:masterClrMapping/>
  </p:clrMapOvr>
  <p:transition spd="slow" advTm="5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4935168"/>
      </p:ext>
    </p:extLst>
  </p:cSld>
  <p:clrMapOvr>
    <a:masterClrMapping/>
  </p:clrMapOvr>
  <p:transition spd="slow" advTm="5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0809834"/>
      </p:ext>
    </p:extLst>
  </p:cSld>
  <p:clrMapOvr>
    <a:masterClrMapping/>
  </p:clrMapOvr>
  <p:transition spd="slow" advTm="5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047512979"/>
      </p:ext>
    </p:extLst>
  </p:cSld>
  <p:clrMapOvr>
    <a:masterClrMapping/>
  </p:clrMapOvr>
  <p:transition spd="slow" advTm="5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2013776"/>
      </p:ext>
    </p:extLst>
  </p:cSld>
  <p:clrMapOvr>
    <a:masterClrMapping/>
  </p:clrMapOvr>
  <p:transition spd="slow" advTm="5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6197407"/>
      </p:ext>
    </p:extLst>
  </p:cSld>
  <p:clrMapOvr>
    <a:masterClrMapping/>
  </p:clrMapOvr>
  <p:transition spd="slow" advTm="5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6911222"/>
      </p:ext>
    </p:extLst>
  </p:cSld>
  <p:clrMapOvr>
    <a:masterClrMapping/>
  </p:clrMapOvr>
  <p:transition spd="slow" advTm="5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6693778"/>
      </p:ext>
    </p:extLst>
  </p:cSld>
  <p:clrMapOvr>
    <a:masterClrMapping/>
  </p:clrMapOvr>
  <p:transition spd="slow" advTm="5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2555234"/>
      </p:ext>
    </p:extLst>
  </p:cSld>
  <p:clrMapOvr>
    <a:masterClrMapping/>
  </p:clrMapOvr>
  <p:transition spd="slow" advTm="5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4470018"/>
      </p:ext>
    </p:extLst>
  </p:cSld>
  <p:clrMapOvr>
    <a:masterClrMapping/>
  </p:clrMapOvr>
  <p:transition spd="slow" advTm="5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4500507"/>
      </p:ext>
    </p:extLst>
  </p:cSld>
  <p:clrMapOvr>
    <a:masterClrMapping/>
  </p:clrMapOvr>
  <p:transition spd="slow" advTm="5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1631186"/>
      </p:ext>
    </p:extLst>
  </p:cSld>
  <p:clrMapOvr>
    <a:masterClrMapping/>
  </p:clrMapOvr>
  <p:transition spd="slow" advTm="5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8725651"/>
      </p:ext>
    </p:extLst>
  </p:cSld>
  <p:clrMapOvr>
    <a:masterClrMapping/>
  </p:clrMapOvr>
  <p:transition spd="slow" advTm="5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1459006"/>
      </p:ext>
    </p:extLst>
  </p:cSld>
  <p:clrMapOvr>
    <a:masterClrMapping/>
  </p:clrMapOvr>
  <p:transition spd="slow" advTm="5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403722330"/>
      </p:ext>
    </p:extLst>
  </p:cSld>
  <p:clrMapOvr>
    <a:masterClrMapping/>
  </p:clrMapOvr>
  <p:transition spd="slow" advTm="5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6149932"/>
      </p:ext>
    </p:extLst>
  </p:cSld>
  <p:clrMapOvr>
    <a:masterClrMapping/>
  </p:clrMapOvr>
  <p:transition spd="slow" advTm="5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885717"/>
      </p:ext>
    </p:extLst>
  </p:cSld>
  <p:clrMapOvr>
    <a:masterClrMapping/>
  </p:clrMapOvr>
  <p:transition spd="slow" advTm="5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616152"/>
      </p:ext>
    </p:extLst>
  </p:cSld>
  <p:clrMapOvr>
    <a:masterClrMapping/>
  </p:clrMapOvr>
  <p:transition spd="slow" advTm="5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4322335"/>
      </p:ext>
    </p:extLst>
  </p:cSld>
  <p:clrMapOvr>
    <a:masterClrMapping/>
  </p:clrMapOvr>
  <p:transition spd="slow" advTm="5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7720040"/>
      </p:ext>
    </p:extLst>
  </p:cSld>
  <p:clrMapOvr>
    <a:masterClrMapping/>
  </p:clrMapOvr>
  <p:transition spd="slow" advTm="5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5074635"/>
      </p:ext>
    </p:extLst>
  </p:cSld>
  <p:clrMapOvr>
    <a:masterClrMapping/>
  </p:clrMapOvr>
  <p:transition spd="slow" advTm="5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7281325"/>
      </p:ext>
    </p:extLst>
  </p:cSld>
  <p:clrMapOvr>
    <a:masterClrMapping/>
  </p:clrMapOvr>
  <p:transition spd="slow" advTm="5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1347509"/>
      </p:ext>
    </p:extLst>
  </p:cSld>
  <p:clrMapOvr>
    <a:masterClrMapping/>
  </p:clrMapOvr>
  <p:transition spd="slow" advTm="5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1468075"/>
      </p:ext>
    </p:extLst>
  </p:cSld>
  <p:clrMapOvr>
    <a:masterClrMapping/>
  </p:clrMapOvr>
  <p:transition spd="slow" advTm="5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5325453"/>
      </p:ext>
    </p:extLst>
  </p:cSld>
  <p:clrMapOvr>
    <a:masterClrMapping/>
  </p:clrMapOvr>
  <p:transition spd="slow" advTm="5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66340488"/>
      </p:ext>
    </p:extLst>
  </p:cSld>
  <p:clrMapOvr>
    <a:masterClrMapping/>
  </p:clrMapOvr>
  <p:transition spd="slow" advTm="5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0924634"/>
      </p:ext>
    </p:extLst>
  </p:cSld>
  <p:clrMapOvr>
    <a:masterClrMapping/>
  </p:clrMapOvr>
  <p:transition spd="slow" advTm="5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4003076"/>
      </p:ext>
    </p:extLst>
  </p:cSld>
  <p:clrMapOvr>
    <a:masterClrMapping/>
  </p:clrMapOvr>
  <p:transition spd="slow" advTm="5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0074717"/>
      </p:ext>
    </p:extLst>
  </p:cSld>
  <p:clrMapOvr>
    <a:masterClrMapping/>
  </p:clrMapOvr>
  <p:transition spd="slow" advTm="5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228435"/>
      </p:ext>
    </p:extLst>
  </p:cSld>
  <p:clrMapOvr>
    <a:masterClrMapping/>
  </p:clrMapOvr>
  <p:transition spd="slow" advTm="5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3760174"/>
      </p:ext>
    </p:extLst>
  </p:cSld>
  <p:clrMapOvr>
    <a:masterClrMapping/>
  </p:clrMapOvr>
  <p:transition spd="slow" advTm="5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9429746"/>
      </p:ext>
    </p:extLst>
  </p:cSld>
  <p:clrMapOvr>
    <a:masterClrMapping/>
  </p:clrMapOvr>
  <p:transition spd="slow" advTm="5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9773653"/>
      </p:ext>
    </p:extLst>
  </p:cSld>
  <p:clrMapOvr>
    <a:masterClrMapping/>
  </p:clrMapOvr>
  <p:transition spd="slow" advTm="5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8856459"/>
      </p:ext>
    </p:extLst>
  </p:cSld>
  <p:clrMapOvr>
    <a:masterClrMapping/>
  </p:clrMapOvr>
  <p:transition spd="slow" advTm="5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2856229"/>
      </p:ext>
    </p:extLst>
  </p:cSld>
  <p:clrMapOvr>
    <a:masterClrMapping/>
  </p:clrMapOvr>
  <p:transition spd="slow" advTm="5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0661967"/>
      </p:ext>
    </p:extLst>
  </p:cSld>
  <p:clrMapOvr>
    <a:masterClrMapping/>
  </p:clrMapOvr>
  <p:transition spd="slow" advTm="5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715367846"/>
      </p:ext>
    </p:extLst>
  </p:cSld>
  <p:clrMapOvr>
    <a:masterClrMapping/>
  </p:clrMapOvr>
  <p:transition spd="slow" advTm="5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7460187"/>
      </p:ext>
    </p:extLst>
  </p:cSld>
  <p:clrMapOvr>
    <a:masterClrMapping/>
  </p:clrMapOvr>
  <p:transition spd="slow" advTm="5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0473389"/>
      </p:ext>
    </p:extLst>
  </p:cSld>
  <p:clrMapOvr>
    <a:masterClrMapping/>
  </p:clrMapOvr>
  <p:transition spd="slow" advTm="5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3998302"/>
      </p:ext>
    </p:extLst>
  </p:cSld>
  <p:clrMapOvr>
    <a:masterClrMapping/>
  </p:clrMapOvr>
  <p:transition spd="slow" advTm="5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4289599"/>
      </p:ext>
    </p:extLst>
  </p:cSld>
  <p:clrMapOvr>
    <a:masterClrMapping/>
  </p:clrMapOvr>
  <p:transition spd="slow" advTm="5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5952759"/>
      </p:ext>
    </p:extLst>
  </p:cSld>
  <p:clrMapOvr>
    <a:masterClrMapping/>
  </p:clrMapOvr>
  <p:transition spd="slow" advTm="5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6466899"/>
      </p:ext>
    </p:extLst>
  </p:cSld>
  <p:clrMapOvr>
    <a:masterClrMapping/>
  </p:clrMapOvr>
  <p:transition spd="slow" advTm="5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1070335"/>
      </p:ext>
    </p:extLst>
  </p:cSld>
  <p:clrMapOvr>
    <a:masterClrMapping/>
  </p:clrMapOvr>
  <p:transition spd="slow" advTm="5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360637"/>
      </p:ext>
    </p:extLst>
  </p:cSld>
  <p:clrMapOvr>
    <a:masterClrMapping/>
  </p:clrMapOvr>
  <p:transition spd="slow" advTm="5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0857644"/>
      </p:ext>
    </p:extLst>
  </p:cSld>
  <p:clrMapOvr>
    <a:masterClrMapping/>
  </p:clrMapOvr>
  <p:transition spd="slow" advTm="5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3529174"/>
      </p:ext>
    </p:extLst>
  </p:cSld>
  <p:clrMapOvr>
    <a:masterClrMapping/>
  </p:clrMapOvr>
  <p:transition spd="slow" advTm="5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384076256"/>
      </p:ext>
    </p:extLst>
  </p:cSld>
  <p:clrMapOvr>
    <a:masterClrMapping/>
  </p:clrMapOvr>
  <p:transition spd="slow" advTm="5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6552669"/>
      </p:ext>
    </p:extLst>
  </p:cSld>
  <p:clrMapOvr>
    <a:masterClrMapping/>
  </p:clrMapOvr>
  <p:transition spd="slow" advTm="50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870014"/>
      </p:ext>
    </p:extLst>
  </p:cSld>
  <p:clrMapOvr>
    <a:masterClrMapping/>
  </p:clrMapOvr>
  <p:transition spd="slow" advTm="50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258165"/>
      </p:ext>
    </p:extLst>
  </p:cSld>
  <p:clrMapOvr>
    <a:masterClrMapping/>
  </p:clrMapOvr>
  <p:transition spd="slow" advTm="50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0086171"/>
      </p:ext>
    </p:extLst>
  </p:cSld>
  <p:clrMapOvr>
    <a:masterClrMapping/>
  </p:clrMapOvr>
  <p:transition spd="slow" advTm="50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3496784"/>
      </p:ext>
    </p:extLst>
  </p:cSld>
  <p:clrMapOvr>
    <a:masterClrMapping/>
  </p:clrMapOvr>
  <p:transition spd="slow" advTm="50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6335939"/>
      </p:ext>
    </p:extLst>
  </p:cSld>
  <p:clrMapOvr>
    <a:masterClrMapping/>
  </p:clrMapOvr>
  <p:transition spd="slow" advTm="50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726059"/>
      </p:ext>
    </p:extLst>
  </p:cSld>
  <p:clrMapOvr>
    <a:masterClrMapping/>
  </p:clrMapOvr>
  <p:transition spd="slow" advTm="5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235C79-409F-4B5B-929A-137A251C97DB}" type="slidenum">
              <a:rPr lang="zh-CN" altLang="en-US" smtClean="0"/>
              <a:t>‹#›</a:t>
            </a:fld>
            <a:endParaRPr lang="zh-CN" altLang="en-US"/>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50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9580082"/>
      </p:ext>
    </p:extLst>
  </p:cSld>
  <p:clrMapOvr>
    <a:masterClrMapping/>
  </p:clrMapOvr>
  <p:transition spd="slow" advTm="50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8694293"/>
      </p:ext>
    </p:extLst>
  </p:cSld>
  <p:clrMapOvr>
    <a:masterClrMapping/>
  </p:clrMapOvr>
  <p:transition spd="slow" advTm="50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5937142"/>
      </p:ext>
    </p:extLst>
  </p:cSld>
  <p:clrMapOvr>
    <a:masterClrMapping/>
  </p:clrMapOvr>
  <p:transition spd="slow" advTm="50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68" y="237930"/>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928917097"/>
      </p:ext>
    </p:extLst>
  </p:cSld>
  <p:clrMapOvr>
    <a:masterClrMapping/>
  </p:clrMapOvr>
  <p:transition spd="slow" advTm="50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2920399"/>
      </p:ext>
    </p:extLst>
  </p:cSld>
  <p:clrMapOvr>
    <a:masterClrMapping/>
  </p:clrMapOvr>
  <p:transition spd="slow" advTm="50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3794687"/>
      </p:ext>
    </p:extLst>
  </p:cSld>
  <p:clrMapOvr>
    <a:masterClrMapping/>
  </p:clrMapOvr>
  <p:transition spd="slow" advTm="50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1050841"/>
      </p:ext>
    </p:extLst>
  </p:cSld>
  <p:clrMapOvr>
    <a:masterClrMapping/>
  </p:clrMapOvr>
  <p:transition spd="slow" advTm="50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5959531"/>
      </p:ext>
    </p:extLst>
  </p:cSld>
  <p:clrMapOvr>
    <a:masterClrMapping/>
  </p:clrMapOvr>
  <p:transition spd="slow" advTm="50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8121517"/>
      </p:ext>
    </p:extLst>
  </p:cSld>
  <p:clrMapOvr>
    <a:masterClrMapping/>
  </p:clrMapOvr>
  <p:transition spd="slow" advTm="50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938489"/>
      </p:ext>
    </p:extLst>
  </p:cSld>
  <p:clrMapOvr>
    <a:masterClrMapping/>
  </p:clrMapOvr>
  <p:transition spd="slow" advTm="5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2052188"/>
      </p:ext>
    </p:extLst>
  </p:cSld>
  <p:clrMapOvr>
    <a:masterClrMapping/>
  </p:clrMapOvr>
  <p:transition spd="slow" advTm="50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5215071"/>
      </p:ext>
    </p:extLst>
  </p:cSld>
  <p:clrMapOvr>
    <a:masterClrMapping/>
  </p:clrMapOvr>
  <p:transition spd="slow" advTm="50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4036026"/>
      </p:ext>
    </p:extLst>
  </p:cSld>
  <p:clrMapOvr>
    <a:masterClrMapping/>
  </p:clrMapOvr>
  <p:transition spd="slow" advTm="50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6014122"/>
      </p:ext>
    </p:extLst>
  </p:cSld>
  <p:clrMapOvr>
    <a:masterClrMapping/>
  </p:clrMapOvr>
  <p:transition spd="slow" advTm="50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943702692"/>
      </p:ext>
    </p:extLst>
  </p:cSld>
  <p:clrMapOvr>
    <a:masterClrMapping/>
  </p:clrMapOvr>
  <p:transition spd="slow" advTm="50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6334781"/>
      </p:ext>
    </p:extLst>
  </p:cSld>
  <p:clrMapOvr>
    <a:masterClrMapping/>
  </p:clrMapOvr>
  <p:transition spd="slow" advTm="500">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9501366"/>
      </p:ext>
    </p:extLst>
  </p:cSld>
  <p:clrMapOvr>
    <a:masterClrMapping/>
  </p:clrMapOvr>
  <p:transition spd="slow" advTm="500">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2005547"/>
      </p:ext>
    </p:extLst>
  </p:cSld>
  <p:clrMapOvr>
    <a:masterClrMapping/>
  </p:clrMapOvr>
  <p:transition spd="slow" advTm="500">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2119752"/>
      </p:ext>
    </p:extLst>
  </p:cSld>
  <p:clrMapOvr>
    <a:masterClrMapping/>
  </p:clrMapOvr>
  <p:transition spd="slow" advTm="50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0827783"/>
      </p:ext>
    </p:extLst>
  </p:cSld>
  <p:clrMapOvr>
    <a:masterClrMapping/>
  </p:clrMapOvr>
  <p:transition spd="slow" advTm="5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235C79-409F-4B5B-929A-137A251C97DB}" type="slidenum">
              <a:rPr lang="zh-CN" altLang="en-US" smtClean="0"/>
              <a:t>‹#›</a:t>
            </a:fld>
            <a:endParaRPr lang="zh-CN" altLang="en-US"/>
          </a:p>
        </p:txBody>
      </p:sp>
    </p:spTree>
  </p:cSld>
  <p:clrMapOvr>
    <a:masterClrMapping/>
  </p:clrMapOvr>
  <p:transition spd="slow" advTm="50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2391680"/>
      </p:ext>
    </p:extLst>
  </p:cSld>
  <p:clrMapOvr>
    <a:masterClrMapping/>
  </p:clrMapOvr>
  <p:transition spd="slow" advTm="500">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9177962"/>
      </p:ext>
    </p:extLst>
  </p:cSld>
  <p:clrMapOvr>
    <a:masterClrMapping/>
  </p:clrMapOvr>
  <p:transition spd="slow" advTm="500">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6746338"/>
      </p:ext>
    </p:extLst>
  </p:cSld>
  <p:clrMapOvr>
    <a:masterClrMapping/>
  </p:clrMapOvr>
  <p:transition spd="slow" advTm="500">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0913422"/>
      </p:ext>
    </p:extLst>
  </p:cSld>
  <p:clrMapOvr>
    <a:masterClrMapping/>
  </p:clrMapOvr>
  <p:transition spd="slow" advTm="50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4032952"/>
      </p:ext>
    </p:extLst>
  </p:cSld>
  <p:clrMapOvr>
    <a:masterClrMapping/>
  </p:clrMapOvr>
  <p:transition spd="slow" advTm="50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264370" y="237934"/>
            <a:ext cx="11663265" cy="638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164763372"/>
      </p:ext>
    </p:extLst>
  </p:cSld>
  <p:clrMapOvr>
    <a:masterClrMapping/>
  </p:clrMapOvr>
  <p:transition spd="slow" advTm="50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6409334"/>
      </p:ext>
    </p:extLst>
  </p:cSld>
  <p:clrMapOvr>
    <a:masterClrMapping/>
  </p:clrMapOvr>
  <p:transition spd="slow" advTm="500">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7435979"/>
      </p:ext>
    </p:extLst>
  </p:cSld>
  <p:clrMapOvr>
    <a:masterClrMapping/>
  </p:clrMapOvr>
  <p:transition spd="slow" advTm="50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7256110"/>
      </p:ext>
    </p:extLst>
  </p:cSld>
  <p:clrMapOvr>
    <a:masterClrMapping/>
  </p:clrMapOvr>
  <p:transition spd="slow" advTm="500">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5728749"/>
      </p:ext>
    </p:extLst>
  </p:cSld>
  <p:clrMapOvr>
    <a:masterClrMapping/>
  </p:clrMapOvr>
  <p:transition spd="slow" advTm="5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t>2022-9-15</a:t>
            </a:fld>
            <a:endParaRPr lang="zh-CN" altLang="en-US"/>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44961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514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4434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270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3357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38864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95802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02148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D6B1-10B4-4822-8977-970670F69526}" type="datetimeFigureOut">
              <a:rPr lang="zh-CN" altLang="en-US" smtClean="0">
                <a:solidFill>
                  <a:prstClr val="black">
                    <a:tint val="75000"/>
                  </a:prstClr>
                </a:solidFill>
              </a:rPr>
              <a:pPr/>
              <a:t>2022-9-15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5C79-409F-4B5B-929A-137A251C97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59033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Tm="5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3.xml"/><Relationship Id="rId1" Type="http://schemas.openxmlformats.org/officeDocument/2006/relationships/tags" Target="../tags/tag9.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白底+书 1"/>
          <p:cNvPicPr>
            <a:picLocks noChangeAspect="1"/>
          </p:cNvPicPr>
          <p:nvPr/>
        </p:nvPicPr>
        <p:blipFill>
          <a:blip r:embed="rId3"/>
          <a:srcRect l="55226" t="14956" r="3873" b="11460"/>
          <a:stretch>
            <a:fillRect/>
          </a:stretch>
        </p:blipFill>
        <p:spPr>
          <a:xfrm>
            <a:off x="8465820" y="3646170"/>
            <a:ext cx="3423920" cy="2465070"/>
          </a:xfrm>
          <a:prstGeom prst="rect">
            <a:avLst/>
          </a:prstGeom>
        </p:spPr>
      </p:pic>
      <p:pic>
        <p:nvPicPr>
          <p:cNvPr id="1028" name="Picture 4" descr="C:\Users\Administrator\Desktop\a开学了04.png"/>
          <p:cNvPicPr>
            <a:picLocks noChangeAspect="1" noChangeArrowheads="1"/>
          </p:cNvPicPr>
          <p:nvPr/>
        </p:nvPicPr>
        <p:blipFill>
          <a:blip r:embed="rId4" cstate="print"/>
          <a:srcRect/>
          <a:stretch>
            <a:fillRect/>
          </a:stretch>
        </p:blipFill>
        <p:spPr bwMode="auto">
          <a:xfrm>
            <a:off x="2229487" y="1734820"/>
            <a:ext cx="7939405" cy="2067560"/>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82" name="椭圆 31"/>
          <p:cNvSpPr/>
          <p:nvPr/>
        </p:nvSpPr>
        <p:spPr>
          <a:xfrm rot="20137983">
            <a:off x="1808645" y="776254"/>
            <a:ext cx="1710947" cy="63371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gradFill>
              <a:gsLst>
                <a:gs pos="0">
                  <a:srgbClr val="FE4444"/>
                </a:gs>
                <a:gs pos="100000">
                  <a:srgbClr val="832B2B"/>
                </a:gs>
              </a:gsLst>
            </a:gra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r>
              <a:rPr lang="zh-CN" altLang="en-US" sz="3200" b="1" spc="-150" dirty="0" smtClean="0">
                <a:solidFill>
                  <a:srgbClr val="0070C0"/>
                </a:solidFill>
                <a:latin typeface="方正准圆简体" panose="02010601030101010101" charset="-122"/>
                <a:ea typeface="方正卡通简体" panose="03000509000000000000" charset="-122"/>
                <a:cs typeface="+mn-ea"/>
                <a:sym typeface="方正准圆简体" panose="02010601030101010101" charset="-122"/>
              </a:rPr>
              <a:t>开学啦！</a:t>
            </a:r>
          </a:p>
        </p:txBody>
      </p:sp>
      <p:sp>
        <p:nvSpPr>
          <p:cNvPr id="180" name="文本框 4"/>
          <p:cNvSpPr txBox="1"/>
          <p:nvPr/>
        </p:nvSpPr>
        <p:spPr>
          <a:xfrm>
            <a:off x="2488634" y="4367289"/>
            <a:ext cx="6732137" cy="623258"/>
          </a:xfrm>
          <a:prstGeom prst="rect">
            <a:avLst/>
          </a:prstGeom>
          <a:noFill/>
          <a:ln>
            <a:noFill/>
          </a:ln>
        </p:spPr>
        <p:txBody>
          <a:bodyPr wrap="square" lIns="68589" tIns="34295" rIns="68589" bIns="34295" rtlCol="0">
            <a:spAutoFit/>
          </a:bodyPr>
          <a:lstStyle/>
          <a:p>
            <a:pPr algn="ctr"/>
            <a:r>
              <a:rPr lang="zh-CN" altLang="en-US" sz="3600" b="1" dirty="0" smtClean="0">
                <a:solidFill>
                  <a:srgbClr val="0070C0"/>
                </a:solidFill>
                <a:latin typeface="方正准圆简体" panose="02010601030101010101" charset="-122"/>
                <a:ea typeface="方正卡通简体" panose="03000509000000000000" charset="-122"/>
                <a:cs typeface="+mn-ea"/>
                <a:sym typeface="方正准圆简体" panose="02010601030101010101" charset="-122"/>
              </a:rPr>
              <a:t>新学期</a:t>
            </a:r>
            <a:r>
              <a:rPr lang="en-US" altLang="zh-CN" sz="3600" b="1" dirty="0">
                <a:solidFill>
                  <a:srgbClr val="0070C0"/>
                </a:solidFill>
                <a:latin typeface="方正准圆简体" panose="02010601030101010101" charset="-122"/>
                <a:ea typeface="方正卡通简体" panose="03000509000000000000" charset="-122"/>
                <a:cs typeface="+mn-ea"/>
                <a:sym typeface="方正准圆简体" panose="02010601030101010101" charset="-122"/>
              </a:rPr>
              <a:t>·</a:t>
            </a:r>
            <a:r>
              <a:rPr lang="zh-CN" altLang="en-US" sz="3600" b="1" dirty="0" smtClean="0">
                <a:solidFill>
                  <a:srgbClr val="0070C0"/>
                </a:solidFill>
                <a:latin typeface="方正准圆简体" panose="02010601030101010101" charset="-122"/>
                <a:ea typeface="方正卡通简体" panose="03000509000000000000" charset="-122"/>
                <a:cs typeface="+mn-ea"/>
                <a:sym typeface="方正准圆简体" panose="02010601030101010101" charset="-122"/>
              </a:rPr>
              <a:t>新希望</a:t>
            </a:r>
            <a:r>
              <a:rPr lang="en-US" altLang="zh-CN" sz="3600" b="1" dirty="0" smtClean="0">
                <a:solidFill>
                  <a:srgbClr val="0070C0"/>
                </a:solidFill>
                <a:latin typeface="方正准圆简体" panose="02010601030101010101" charset="-122"/>
                <a:ea typeface="方正卡通简体" panose="03000509000000000000" charset="-122"/>
                <a:cs typeface="+mn-ea"/>
                <a:sym typeface="方正准圆简体" panose="02010601030101010101" charset="-122"/>
              </a:rPr>
              <a:t>·</a:t>
            </a:r>
            <a:r>
              <a:rPr lang="zh-CN" altLang="en-US" sz="3600" b="1" dirty="0" smtClean="0">
                <a:solidFill>
                  <a:srgbClr val="0070C0"/>
                </a:solidFill>
                <a:latin typeface="方正准圆简体" panose="02010601030101010101" charset="-122"/>
                <a:ea typeface="方正卡通简体" panose="03000509000000000000" charset="-122"/>
                <a:cs typeface="+mn-ea"/>
                <a:sym typeface="方正准圆简体" panose="02010601030101010101" charset="-122"/>
              </a:rPr>
              <a:t>新起点</a:t>
            </a:r>
          </a:p>
        </p:txBody>
      </p:sp>
      <p:pic>
        <p:nvPicPr>
          <p:cNvPr id="9" name="图片 8" descr="小喇叭"/>
          <p:cNvPicPr>
            <a:picLocks noChangeAspect="1"/>
          </p:cNvPicPr>
          <p:nvPr/>
        </p:nvPicPr>
        <p:blipFill>
          <a:blip r:embed="rId5"/>
          <a:stretch>
            <a:fillRect/>
          </a:stretch>
        </p:blipFill>
        <p:spPr>
          <a:xfrm rot="20820000" flipH="1">
            <a:off x="179223" y="907260"/>
            <a:ext cx="1798320" cy="1798320"/>
          </a:xfrm>
          <a:prstGeom prst="rect">
            <a:avLst/>
          </a:prstGeom>
        </p:spPr>
      </p:pic>
      <p:pic>
        <p:nvPicPr>
          <p:cNvPr id="10" name="图片 9" descr="1"/>
          <p:cNvPicPr>
            <a:picLocks noChangeAspect="1"/>
          </p:cNvPicPr>
          <p:nvPr/>
        </p:nvPicPr>
        <p:blipFill>
          <a:blip r:embed="rId6">
            <a:clrChange>
              <a:clrFrom>
                <a:srgbClr val="FFFFFF">
                  <a:alpha val="100000"/>
                </a:srgbClr>
              </a:clrFrom>
              <a:clrTo>
                <a:srgbClr val="FFFFFF">
                  <a:alpha val="100000"/>
                  <a:alpha val="0"/>
                </a:srgbClr>
              </a:clrTo>
            </a:clrChange>
          </a:blip>
          <a:srcRect l="22831" t="28630" r="28214" b="42389"/>
          <a:stretch>
            <a:fillRect/>
          </a:stretch>
        </p:blipFill>
        <p:spPr>
          <a:xfrm>
            <a:off x="856217" y="2884940"/>
            <a:ext cx="1299211" cy="1099185"/>
          </a:xfrm>
          <a:prstGeom prst="rect">
            <a:avLst/>
          </a:prstGeom>
        </p:spPr>
      </p:pic>
      <p:pic>
        <p:nvPicPr>
          <p:cNvPr id="11" name="图片 10" descr="2"/>
          <p:cNvPicPr>
            <a:picLocks noChangeAspect="1"/>
          </p:cNvPicPr>
          <p:nvPr/>
        </p:nvPicPr>
        <p:blipFill>
          <a:blip r:embed="rId7">
            <a:clrChange>
              <a:clrFrom>
                <a:srgbClr val="FFFFFF">
                  <a:alpha val="100000"/>
                </a:srgbClr>
              </a:clrFrom>
              <a:clrTo>
                <a:srgbClr val="FFFFFF">
                  <a:alpha val="100000"/>
                  <a:alpha val="0"/>
                </a:srgbClr>
              </a:clrTo>
            </a:clrChange>
          </a:blip>
          <a:srcRect l="16177" t="33963" r="15847" b="33963"/>
          <a:stretch>
            <a:fillRect/>
          </a:stretch>
        </p:blipFill>
        <p:spPr>
          <a:xfrm rot="1320000">
            <a:off x="9616692" y="879118"/>
            <a:ext cx="1711325" cy="1154430"/>
          </a:xfrm>
          <a:prstGeom prst="rect">
            <a:avLst/>
          </a:prstGeom>
        </p:spPr>
      </p:pic>
    </p:spTree>
  </p:cSld>
  <p:clrMapOvr>
    <a:masterClrMapping/>
  </p:clrMapOvr>
  <p:transition spd="slow" advTm="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0"/>
                                        </p:tgtEl>
                                        <p:attrNameLst>
                                          <p:attrName>style.visibility</p:attrName>
                                        </p:attrNameLst>
                                      </p:cBhvr>
                                      <p:to>
                                        <p:strVal val="visible"/>
                                      </p:to>
                                    </p:set>
                                    <p:anim calcmode="lin" valueType="num">
                                      <p:cBhvr>
                                        <p:cTn id="11" dur="500" fill="hold"/>
                                        <p:tgtEl>
                                          <p:spTgt spid="180"/>
                                        </p:tgtEl>
                                        <p:attrNameLst>
                                          <p:attrName>ppt_w</p:attrName>
                                        </p:attrNameLst>
                                      </p:cBhvr>
                                      <p:tavLst>
                                        <p:tav tm="0">
                                          <p:val>
                                            <p:fltVal val="0"/>
                                          </p:val>
                                        </p:tav>
                                        <p:tav tm="100000">
                                          <p:val>
                                            <p:strVal val="#ppt_w"/>
                                          </p:val>
                                        </p:tav>
                                      </p:tavLst>
                                    </p:anim>
                                    <p:anim calcmode="lin" valueType="num">
                                      <p:cBhvr>
                                        <p:cTn id="12" dur="500" fill="hold"/>
                                        <p:tgtEl>
                                          <p:spTgt spid="180"/>
                                        </p:tgtEl>
                                        <p:attrNameLst>
                                          <p:attrName>ppt_h</p:attrName>
                                        </p:attrNameLst>
                                      </p:cBhvr>
                                      <p:tavLst>
                                        <p:tav tm="0">
                                          <p:val>
                                            <p:fltVal val="0"/>
                                          </p:val>
                                        </p:tav>
                                        <p:tav tm="100000">
                                          <p:val>
                                            <p:strVal val="#ppt_h"/>
                                          </p:val>
                                        </p:tav>
                                      </p:tavLst>
                                    </p:anim>
                                    <p:animEffect transition="in" filter="fade">
                                      <p:cBhvr>
                                        <p:cTn id="13" dur="500"/>
                                        <p:tgtEl>
                                          <p:spTgt spid="180"/>
                                        </p:tgtEl>
                                      </p:cBhvr>
                                    </p:animEffect>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circle(in)">
                                      <p:cBhvr>
                                        <p:cTn id="17"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ldLvl="0" animBg="1"/>
      <p:bldP spid="18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46202" y="1296035"/>
            <a:ext cx="3775393" cy="523220"/>
          </a:xfrm>
          <a:prstGeom prst="rect">
            <a:avLst/>
          </a:prstGeom>
          <a:noFill/>
        </p:spPr>
        <p:txBody>
          <a:bodyPr wrap="none" rtlCol="0">
            <a:spAutoFit/>
          </a:bodyPr>
          <a:lstStyle/>
          <a:p>
            <a:r>
              <a:rPr lang="zh-CN" sz="2800" dirty="0" smtClean="0">
                <a:latin typeface="方正毡笔黑简体" panose="03000509000000000000" charset="-122"/>
                <a:ea typeface="方正毡笔黑简体" panose="03000509000000000000" charset="-122"/>
              </a:rPr>
              <a:t>图书馆各馆室开放时间</a:t>
            </a:r>
          </a:p>
        </p:txBody>
      </p:sp>
      <p:pic>
        <p:nvPicPr>
          <p:cNvPr id="4" name="图片 3" descr="17"/>
          <p:cNvPicPr>
            <a:picLocks noChangeAspect="1"/>
          </p:cNvPicPr>
          <p:nvPr/>
        </p:nvPicPr>
        <p:blipFill>
          <a:blip r:embed="rId3"/>
          <a:stretch>
            <a:fillRect/>
          </a:stretch>
        </p:blipFill>
        <p:spPr>
          <a:xfrm>
            <a:off x="716916" y="1094105"/>
            <a:ext cx="629285" cy="723900"/>
          </a:xfrm>
          <a:prstGeom prst="rect">
            <a:avLst/>
          </a:prstGeom>
        </p:spPr>
      </p:pic>
      <p:grpSp>
        <p:nvGrpSpPr>
          <p:cNvPr id="3" name="组合 2"/>
          <p:cNvGrpSpPr/>
          <p:nvPr/>
        </p:nvGrpSpPr>
        <p:grpSpPr>
          <a:xfrm>
            <a:off x="3488297" y="389892"/>
            <a:ext cx="4880467" cy="558603"/>
            <a:chOff x="4361" y="224"/>
            <a:chExt cx="5679" cy="650"/>
          </a:xfrm>
        </p:grpSpPr>
        <p:sp>
          <p:nvSpPr>
            <p:cNvPr id="7" name="圆角矩形 6"/>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8" name="组合 7"/>
            <p:cNvGrpSpPr/>
            <p:nvPr/>
          </p:nvGrpSpPr>
          <p:grpSpPr>
            <a:xfrm>
              <a:off x="9326" y="404"/>
              <a:ext cx="714" cy="255"/>
              <a:chOff x="264939" y="188640"/>
              <a:chExt cx="604358" cy="216024"/>
            </a:xfrm>
          </p:grpSpPr>
          <p:sp>
            <p:nvSpPr>
              <p:cNvPr id="11" name="燕尾形 10"/>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2" name="燕尾形 11"/>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（三）、开放时间</a:t>
              </a:r>
              <a:endParaRPr lang="zh-CN" altLang="en-US" sz="2800" dirty="0" smtClean="0">
                <a:solidFill>
                  <a:schemeClr val="tx1">
                    <a:lumMod val="65000"/>
                    <a:lumOff val="35000"/>
                  </a:schemeClr>
                </a:solidFill>
                <a:latin typeface="方正毡笔黑简体" panose="03000509000000000000" charset="-122"/>
                <a:ea typeface="方正毡笔黑简体" panose="03000509000000000000" charset="-122"/>
                <a:cs typeface="字魂181号-飞驰标题体" panose="00000500000000000000" pitchFamily="2" charset="-122"/>
                <a:sym typeface="+mn-ea"/>
              </a:endParaRP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graphicFrame>
        <p:nvGraphicFramePr>
          <p:cNvPr id="9" name="表格 8"/>
          <p:cNvGraphicFramePr/>
          <p:nvPr>
            <p:custDataLst>
              <p:tags r:id="rId1"/>
            </p:custDataLst>
            <p:extLst>
              <p:ext uri="{D42A27DB-BD31-4B8C-83A1-F6EECF244321}">
                <p14:modId xmlns:p14="http://schemas.microsoft.com/office/powerpoint/2010/main" val="1146893852"/>
              </p:ext>
            </p:extLst>
          </p:nvPr>
        </p:nvGraphicFramePr>
        <p:xfrm>
          <a:off x="1535293" y="1958273"/>
          <a:ext cx="9155290" cy="3723005"/>
        </p:xfrm>
        <a:graphic>
          <a:graphicData uri="http://schemas.openxmlformats.org/drawingml/2006/table">
            <a:tbl>
              <a:tblPr firstRow="1" bandRow="1">
                <a:tableStyleId>{5940675A-B579-460E-94D1-54222C63F5DA}</a:tableStyleId>
              </a:tblPr>
              <a:tblGrid>
                <a:gridCol w="4075288"/>
                <a:gridCol w="2246491"/>
                <a:gridCol w="2833511"/>
              </a:tblGrid>
              <a:tr h="465455">
                <a:tc>
                  <a:txBody>
                    <a:bodyPr/>
                    <a:lstStyle/>
                    <a:p>
                      <a:pPr algn="ctr">
                        <a:lnSpc>
                          <a:spcPct val="110000"/>
                        </a:lnSpc>
                        <a:buClrTx/>
                        <a:buSzTx/>
                        <a:buFontTx/>
                        <a:buNone/>
                      </a:pPr>
                      <a:r>
                        <a:rPr lang="zh-CN" altLang="en-US" sz="2400" b="1" dirty="0" smtClean="0">
                          <a:latin typeface="微软雅黑" panose="020B0503020204020204" charset="-122"/>
                          <a:ea typeface="微软雅黑" panose="020B0503020204020204" charset="-122"/>
                          <a:cs typeface="微软雅黑" panose="020B0503020204020204" charset="-122"/>
                        </a:rPr>
                        <a:t>馆 室 名 称</a:t>
                      </a:r>
                      <a:endParaRPr lang="zh-CN" altLang="en-US" sz="2400" b="1" dirty="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algn="ctr">
                        <a:lnSpc>
                          <a:spcPct val="110000"/>
                        </a:lnSpc>
                        <a:buClrTx/>
                        <a:buSzTx/>
                        <a:buFontTx/>
                        <a:buNone/>
                      </a:pPr>
                      <a:r>
                        <a:rPr lang="zh-CN" altLang="en-US" sz="2400" b="1" dirty="0" smtClean="0">
                          <a:latin typeface="微软雅黑" panose="020B0503020204020204" charset="-122"/>
                          <a:ea typeface="微软雅黑" panose="020B0503020204020204" charset="-122"/>
                          <a:cs typeface="微软雅黑" panose="020B0503020204020204" charset="-122"/>
                        </a:rPr>
                        <a:t>开 放 时 间</a:t>
                      </a:r>
                      <a:endParaRPr lang="zh-CN" altLang="en-US" sz="2400" b="1" dirty="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0875">
                <a:tc>
                  <a:txBody>
                    <a:bodyPr/>
                    <a:lstStyle/>
                    <a:p>
                      <a:pPr algn="ctr">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综合书库(图书馆主楼1-5楼)</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a:latin typeface="微软雅黑" panose="020B0503020204020204" charset="-122"/>
                          <a:ea typeface="微软雅黑" panose="020B0503020204020204" charset="-122"/>
                          <a:cs typeface="微软雅黑" panose="020B0503020204020204" charset="-122"/>
                        </a:rPr>
                        <a:t>8:00-21:00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2145">
                <a:tc>
                  <a:txBody>
                    <a:bodyPr/>
                    <a:lstStyle/>
                    <a:p>
                      <a:pPr algn="ctr">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文学书库（图书馆主楼307）</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8:00-21:00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1510">
                <a:tc>
                  <a:txBody>
                    <a:bodyPr/>
                    <a:lstStyle/>
                    <a:p>
                      <a:pPr algn="ctr">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期刊阅览室（图书馆附一号楼207）</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8:00-21:00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1510">
                <a:tc>
                  <a:txBody>
                    <a:bodyPr/>
                    <a:lstStyle/>
                    <a:p>
                      <a:pPr algn="ctr">
                        <a:buClrTx/>
                        <a:buSzTx/>
                        <a:buFontTx/>
                        <a:buNone/>
                      </a:pPr>
                      <a:r>
                        <a:rPr lang="zh-CN" altLang="en-US" sz="2000" b="0">
                          <a:latin typeface="微软雅黑" panose="020B0503020204020204" charset="-122"/>
                          <a:ea typeface="微软雅黑" panose="020B0503020204020204" charset="-122"/>
                          <a:cs typeface="微软雅黑" panose="020B0503020204020204" charset="-122"/>
                        </a:rPr>
                        <a:t>电子阅览室（图书馆附一号楼409）</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周一至周五</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8:00-21:00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1510">
                <a:tc>
                  <a:txBody>
                    <a:bodyPr/>
                    <a:lstStyle/>
                    <a:p>
                      <a:pPr algn="ctr">
                        <a:buClrTx/>
                        <a:buSzTx/>
                        <a:buFontTx/>
                        <a:buNone/>
                      </a:pPr>
                      <a:r>
                        <a:rPr lang="zh-CN" altLang="en-US" sz="2000" b="0">
                          <a:latin typeface="微软雅黑" panose="020B0503020204020204" charset="-122"/>
                          <a:ea typeface="微软雅黑" panose="020B0503020204020204" charset="-122"/>
                          <a:cs typeface="微软雅黑" panose="020B0503020204020204" charset="-122"/>
                        </a:rPr>
                        <a:t>自习室（图书馆附一号楼510）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周一至周日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60000"/>
                        </a:lnSpc>
                        <a:buClrTx/>
                        <a:buSzTx/>
                        <a:buFontTx/>
                        <a:buNone/>
                      </a:pPr>
                      <a:r>
                        <a:rPr lang="zh-CN" altLang="en-US" sz="2000" b="0" dirty="0">
                          <a:latin typeface="微软雅黑" panose="020B0503020204020204" charset="-122"/>
                          <a:ea typeface="微软雅黑" panose="020B0503020204020204" charset="-122"/>
                          <a:cs typeface="微软雅黑" panose="020B0503020204020204" charset="-122"/>
                        </a:rPr>
                        <a:t>7:00-22:00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nvSpPr>
        <p:spPr>
          <a:xfrm>
            <a:off x="1374778" y="5813425"/>
            <a:ext cx="7152920" cy="400110"/>
          </a:xfrm>
          <a:prstGeom prst="rect">
            <a:avLst/>
          </a:prstGeom>
          <a:noFill/>
        </p:spPr>
        <p:txBody>
          <a:bodyPr wrap="none" rtlCol="0">
            <a:spAutoFit/>
          </a:bodyPr>
          <a:lstStyle/>
          <a:p>
            <a:r>
              <a:rPr lang="zh-CN" altLang="en-US" sz="2000" b="1" dirty="0">
                <a:solidFill>
                  <a:srgbClr val="FF0000"/>
                </a:solidFill>
              </a:rPr>
              <a:t>备注：如有调整，请随时关注图书馆网站和图书馆微信公众号</a:t>
            </a:r>
          </a:p>
        </p:txBody>
      </p:sp>
    </p:spTree>
  </p:cSld>
  <p:clrMapOvr>
    <a:masterClrMapping/>
  </p:clrMapOvr>
  <p:transition spd="slow" advTm="5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88297" y="389892"/>
            <a:ext cx="4880467" cy="558603"/>
            <a:chOff x="4361" y="224"/>
            <a:chExt cx="5679" cy="650"/>
          </a:xfrm>
        </p:grpSpPr>
        <p:sp>
          <p:nvSpPr>
            <p:cNvPr id="7" name="圆角矩形 6"/>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8" name="组合 7"/>
            <p:cNvGrpSpPr/>
            <p:nvPr/>
          </p:nvGrpSpPr>
          <p:grpSpPr>
            <a:xfrm>
              <a:off x="9326" y="404"/>
              <a:ext cx="714" cy="255"/>
              <a:chOff x="264939" y="188640"/>
              <a:chExt cx="604358" cy="216024"/>
            </a:xfrm>
          </p:grpSpPr>
          <p:sp>
            <p:nvSpPr>
              <p:cNvPr id="11" name="燕尾形 10"/>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2" name="燕尾形 11"/>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（四）、入馆须知</a:t>
              </a: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100" name="文本框 99"/>
          <p:cNvSpPr txBox="1"/>
          <p:nvPr/>
        </p:nvSpPr>
        <p:spPr>
          <a:xfrm>
            <a:off x="2862187" y="1736725"/>
            <a:ext cx="6451600" cy="1754326"/>
          </a:xfrm>
          <a:prstGeom prst="rect">
            <a:avLst/>
          </a:prstGeom>
          <a:noFill/>
          <a:ln w="9525">
            <a:noFill/>
          </a:ln>
        </p:spPr>
        <p:txBody>
          <a:bodyPr wrap="square">
            <a:spAutoFit/>
          </a:bodyPr>
          <a:lstStyle/>
          <a:p>
            <a:pPr algn="l">
              <a:lnSpc>
                <a:spcPct val="150000"/>
              </a:lnSpc>
              <a:buClrTx/>
              <a:buSzTx/>
              <a:buFontTx/>
            </a:pPr>
            <a:r>
              <a:rPr lang="zh-CN" altLang="en-US" sz="2000" b="0" dirty="0">
                <a:latin typeface="微软雅黑" panose="020B0503020204020204" charset="-122"/>
                <a:ea typeface="微软雅黑" panose="020B0503020204020204" charset="-122"/>
                <a:cs typeface="微软雅黑" panose="020B0503020204020204" charset="-122"/>
              </a:rPr>
              <a:t>本馆读者证即为校园一卡通，在图书馆要凭读者证借还书。</a:t>
            </a:r>
          </a:p>
          <a:p>
            <a:pPr algn="l">
              <a:buClrTx/>
              <a:buSzTx/>
              <a:buFontTx/>
            </a:pPr>
            <a:endParaRPr lang="zh-CN" altLang="en-US" sz="2400" b="0" dirty="0">
              <a:latin typeface="微软雅黑" panose="020B0503020204020204" charset="-122"/>
              <a:ea typeface="微软雅黑" panose="020B0503020204020204" charset="-122"/>
              <a:cs typeface="微软雅黑" panose="020B0503020204020204" charset="-122"/>
            </a:endParaRPr>
          </a:p>
          <a:p>
            <a:pPr algn="l">
              <a:buClrTx/>
              <a:buSzTx/>
              <a:buFontTx/>
            </a:pP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06" y="2930413"/>
            <a:ext cx="2469476" cy="3624038"/>
          </a:xfrm>
          <a:prstGeom prst="rect">
            <a:avLst/>
          </a:prstGeom>
        </p:spPr>
      </p:pic>
      <p:sp>
        <p:nvSpPr>
          <p:cNvPr id="13" name="Freeform 56"/>
          <p:cNvSpPr/>
          <p:nvPr/>
        </p:nvSpPr>
        <p:spPr bwMode="auto">
          <a:xfrm>
            <a:off x="2690498" y="1562104"/>
            <a:ext cx="6570345" cy="1292225"/>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5">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20" name="文本框 19"/>
          <p:cNvSpPr txBox="1"/>
          <p:nvPr/>
        </p:nvSpPr>
        <p:spPr>
          <a:xfrm>
            <a:off x="3190876" y="4413417"/>
            <a:ext cx="8604251" cy="1323439"/>
          </a:xfrm>
          <a:prstGeom prst="rect">
            <a:avLst/>
          </a:prstGeom>
          <a:noFill/>
        </p:spPr>
        <p:txBody>
          <a:bodyPr wrap="square" rtlCol="0">
            <a:spAutoFit/>
          </a:bodyPr>
          <a:lstStyle/>
          <a:p>
            <a:pPr>
              <a:lnSpc>
                <a:spcPct val="200000"/>
              </a:lnSpc>
            </a:pPr>
            <a:r>
              <a:rPr lang="zh-CN" altLang="en-US" sz="2000" dirty="0" smtClean="0">
                <a:latin typeface="微软雅黑" panose="020B0503020204020204" charset="-122"/>
                <a:ea typeface="微软雅黑" panose="020B0503020204020204" charset="-122"/>
                <a:cs typeface="微软雅黑" panose="020B0503020204020204" charset="-122"/>
              </a:rPr>
              <a:t>微信图书馆与“统一检索平台”账号为</a:t>
            </a:r>
            <a:r>
              <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rPr>
              <a:t>一卡通卡号</a:t>
            </a:r>
            <a:r>
              <a:rPr lang="zh-CN" altLang="en-US" sz="2000" dirty="0" smtClean="0">
                <a:latin typeface="微软雅黑" panose="020B0503020204020204" charset="-122"/>
                <a:ea typeface="微软雅黑" panose="020B0503020204020204" charset="-122"/>
                <a:cs typeface="微软雅黑" panose="020B0503020204020204" charset="-122"/>
              </a:rPr>
              <a:t>，初始密码均为</a:t>
            </a:r>
            <a:r>
              <a:rPr lang="en-US" altLang="zh-CN" sz="2000" dirty="0" smtClean="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000" b="1" dirty="0" err="1" smtClean="0">
                <a:solidFill>
                  <a:srgbClr val="FF0000"/>
                </a:solidFill>
                <a:latin typeface="微软雅黑" panose="020B0503020204020204" charset="-122"/>
                <a:ea typeface="微软雅黑" panose="020B0503020204020204" charset="-122"/>
                <a:cs typeface="微软雅黑" panose="020B0503020204020204" charset="-122"/>
              </a:rPr>
              <a:t>Wtcedu</a:t>
            </a:r>
            <a:r>
              <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rPr>
              <a:t>一卡通卡号</a:t>
            </a:r>
            <a:r>
              <a:rPr lang="zh-CN" altLang="en-US" sz="2000" dirty="0" smtClean="0">
                <a:latin typeface="微软雅黑" panose="020B0503020204020204" charset="-122"/>
                <a:ea typeface="微软雅黑" panose="020B0503020204020204" charset="-122"/>
                <a:cs typeface="微软雅黑" panose="020B0503020204020204" charset="-122"/>
              </a:rPr>
              <a:t>，请及时修改密码。</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1" name="Freeform 56"/>
          <p:cNvSpPr/>
          <p:nvPr/>
        </p:nvSpPr>
        <p:spPr bwMode="auto">
          <a:xfrm>
            <a:off x="2734947" y="3879850"/>
            <a:ext cx="9060180" cy="220218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5">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Tree>
  </p:cSld>
  <p:clrMapOvr>
    <a:masterClrMapping/>
  </p:clrMapOvr>
  <p:transition spd="slow" advTm="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rot="169628">
            <a:off x="1392127" y="133353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9" name="Freeform 5"/>
          <p:cNvSpPr>
            <a:spLocks noEditPoints="1"/>
          </p:cNvSpPr>
          <p:nvPr/>
        </p:nvSpPr>
        <p:spPr bwMode="auto">
          <a:xfrm rot="169628">
            <a:off x="4994841" y="199728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1" name="Freeform 5"/>
          <p:cNvSpPr>
            <a:spLocks noEditPoints="1"/>
          </p:cNvSpPr>
          <p:nvPr/>
        </p:nvSpPr>
        <p:spPr bwMode="auto">
          <a:xfrm rot="169628">
            <a:off x="9066691" y="1166621"/>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任意多边形 10"/>
          <p:cNvSpPr/>
          <p:nvPr/>
        </p:nvSpPr>
        <p:spPr>
          <a:xfrm>
            <a:off x="2216572" y="1171368"/>
            <a:ext cx="7750629" cy="901881"/>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文本框 71"/>
          <p:cNvSpPr txBox="1"/>
          <p:nvPr/>
        </p:nvSpPr>
        <p:spPr>
          <a:xfrm>
            <a:off x="1535918" y="1780859"/>
            <a:ext cx="1008609" cy="584775"/>
          </a:xfrm>
          <a:prstGeom prst="rect">
            <a:avLst/>
          </a:prstGeom>
          <a:noFill/>
        </p:spPr>
        <p:txBody>
          <a:bodyPr wrap="none" rtlCol="0">
            <a:spAutoFit/>
          </a:bodyPr>
          <a:lstStyle/>
          <a:p>
            <a:r>
              <a:rPr lang="zh-CN" altLang="en-US" sz="3200" b="1" dirty="0" smtClean="0">
                <a:latin typeface="方正毡笔黑简体" panose="03000509000000000000" charset="-122"/>
                <a:ea typeface="方正毡笔黑简体" panose="03000509000000000000" charset="-122"/>
              </a:rPr>
              <a:t>使用</a:t>
            </a:r>
          </a:p>
        </p:txBody>
      </p:sp>
      <p:sp>
        <p:nvSpPr>
          <p:cNvPr id="73" name="文本框 72"/>
          <p:cNvSpPr txBox="1"/>
          <p:nvPr/>
        </p:nvSpPr>
        <p:spPr>
          <a:xfrm>
            <a:off x="5148135" y="2443944"/>
            <a:ext cx="1008609" cy="584775"/>
          </a:xfrm>
          <a:prstGeom prst="rect">
            <a:avLst/>
          </a:prstGeom>
          <a:noFill/>
        </p:spPr>
        <p:txBody>
          <a:bodyPr wrap="none" rtlCol="0">
            <a:spAutoFit/>
          </a:bodyPr>
          <a:lstStyle/>
          <a:p>
            <a:pPr algn="l">
              <a:buClrTx/>
              <a:buSzTx/>
              <a:buFontTx/>
            </a:pPr>
            <a:r>
              <a:rPr lang="zh-CN" altLang="en-US" sz="3200" b="1" dirty="0" smtClean="0">
                <a:latin typeface="方正毡笔黑简体" panose="03000509000000000000" charset="-122"/>
                <a:ea typeface="方正毡笔黑简体" panose="03000509000000000000" charset="-122"/>
              </a:rPr>
              <a:t>遗失</a:t>
            </a:r>
          </a:p>
        </p:txBody>
      </p:sp>
      <p:sp>
        <p:nvSpPr>
          <p:cNvPr id="75" name="文本框 74"/>
          <p:cNvSpPr txBox="1"/>
          <p:nvPr/>
        </p:nvSpPr>
        <p:spPr>
          <a:xfrm>
            <a:off x="9200253" y="1634665"/>
            <a:ext cx="1008609" cy="584775"/>
          </a:xfrm>
          <a:prstGeom prst="rect">
            <a:avLst/>
          </a:prstGeom>
          <a:noFill/>
        </p:spPr>
        <p:txBody>
          <a:bodyPr wrap="none" rtlCol="0">
            <a:spAutoFit/>
          </a:bodyPr>
          <a:lstStyle/>
          <a:p>
            <a:pPr algn="l"/>
            <a:r>
              <a:rPr lang="zh-CN" altLang="en-US" sz="3200" b="1" dirty="0" smtClean="0">
                <a:latin typeface="方正毡笔黑简体" panose="03000509000000000000" charset="-122"/>
                <a:ea typeface="方正毡笔黑简体" panose="03000509000000000000" charset="-122"/>
              </a:rPr>
              <a:t>注销</a:t>
            </a:r>
          </a:p>
        </p:txBody>
      </p:sp>
      <p:sp>
        <p:nvSpPr>
          <p:cNvPr id="76" name="文本框 75"/>
          <p:cNvSpPr txBox="1"/>
          <p:nvPr/>
        </p:nvSpPr>
        <p:spPr>
          <a:xfrm>
            <a:off x="500380" y="3000377"/>
            <a:ext cx="3373755" cy="3416320"/>
          </a:xfrm>
          <a:prstGeom prst="rect">
            <a:avLst/>
          </a:prstGeom>
          <a:noFill/>
        </p:spPr>
        <p:txBody>
          <a:bodyPr wrap="square" rtlCol="0">
            <a:spAutoFit/>
          </a:bodyPr>
          <a:lstStyle/>
          <a:p>
            <a:pPr algn="just">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一卡通只限本人使用, 不得转借他人。持他人一卡通借书者，持卡者和借卡者各暂停借书一个月。凡拾到他人一卡通借书，作偷书论处，并视情节轻重予以治安处罚。</a:t>
            </a:r>
          </a:p>
          <a:p>
            <a:pPr algn="l">
              <a:lnSpc>
                <a:spcPct val="150000"/>
              </a:lnSpc>
            </a:pP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77" name="文本框 76"/>
          <p:cNvSpPr txBox="1"/>
          <p:nvPr/>
        </p:nvSpPr>
        <p:spPr>
          <a:xfrm>
            <a:off x="4133779" y="3546476"/>
            <a:ext cx="3480435" cy="1015663"/>
          </a:xfrm>
          <a:prstGeom prst="rect">
            <a:avLst/>
          </a:prstGeom>
          <a:noFill/>
        </p:spPr>
        <p:txBody>
          <a:bodyPr wrap="square" rtlCol="0">
            <a:spAutoFit/>
          </a:bodyPr>
          <a:lstStyle/>
          <a:p>
            <a:pPr algn="just">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读者遗失一卡通请立即</a:t>
            </a:r>
            <a:r>
              <a:rPr lang="zh-CN" altLang="en-US" sz="2000" dirty="0" smtClean="0">
                <a:latin typeface="微软雅黑" panose="020B0503020204020204" charset="-122"/>
                <a:ea typeface="微软雅黑" panose="020B0503020204020204" charset="-122"/>
                <a:cs typeface="微软雅黑" panose="020B0503020204020204" charset="-122"/>
              </a:rPr>
              <a:t>到财务处补办。</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82" name="文本框 81"/>
          <p:cNvSpPr txBox="1"/>
          <p:nvPr/>
        </p:nvSpPr>
        <p:spPr>
          <a:xfrm>
            <a:off x="8200392" y="2893695"/>
            <a:ext cx="3602355" cy="1477328"/>
          </a:xfrm>
          <a:prstGeom prst="rect">
            <a:avLst/>
          </a:prstGeom>
          <a:noFill/>
        </p:spPr>
        <p:txBody>
          <a:bodyPr wrap="square" rtlCol="0">
            <a:spAutoFit/>
          </a:bodyPr>
          <a:lstStyle/>
          <a:p>
            <a:pPr algn="l">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本校师生离校时必须</a:t>
            </a:r>
            <a:r>
              <a:rPr lang="zh-CN" altLang="en-US" sz="2000" dirty="0">
                <a:latin typeface="微软雅黑" panose="020B0503020204020204" charset="-122"/>
                <a:ea typeface="微软雅黑" panose="020B0503020204020204" charset="-122"/>
                <a:cs typeface="微软雅黑" panose="020B0503020204020204" charset="-122"/>
                <a:sym typeface="+mn-ea"/>
              </a:rPr>
              <a:t>归还全部</a:t>
            </a:r>
            <a:r>
              <a:rPr lang="zh-CN" altLang="en-US" sz="2000" dirty="0">
                <a:latin typeface="微软雅黑" panose="020B0503020204020204" charset="-122"/>
                <a:ea typeface="微软雅黑" panose="020B0503020204020204" charset="-122"/>
                <a:cs typeface="微软雅黑" panose="020B0503020204020204" charset="-122"/>
              </a:rPr>
              <a:t>所借书刊，交清所欠罚款后方可在网上办理自助离校手续。</a:t>
            </a:r>
          </a:p>
        </p:txBody>
      </p:sp>
    </p:spTree>
  </p:cSld>
  <p:clrMapOvr>
    <a:masterClrMapping/>
  </p:clrMapOvr>
  <p:transition spd="slow" advTm="5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2056" y="1800861"/>
            <a:ext cx="9788525" cy="1200329"/>
          </a:xfrm>
          <a:prstGeom prst="rect">
            <a:avLst/>
          </a:prstGeom>
          <a:noFill/>
        </p:spPr>
        <p:txBody>
          <a:bodyPr wrap="square" rtlCol="0">
            <a:spAutoFit/>
          </a:bodyPr>
          <a:lstStyle/>
          <a:p>
            <a:pPr algn="l" fontAlgn="auto">
              <a:lnSpc>
                <a:spcPct val="150000"/>
              </a:lnSpc>
            </a:pPr>
            <a:r>
              <a:rPr lang="en-US" altLang="zh-CN" sz="2400">
                <a:latin typeface="微软雅黑" panose="020B0503020204020204" charset="-122"/>
                <a:ea typeface="微软雅黑" panose="020B0503020204020204" charset="-122"/>
                <a:cs typeface="微软雅黑" panose="020B0503020204020204" charset="-122"/>
              </a:rPr>
              <a:t>1</a:t>
            </a:r>
            <a:r>
              <a:rPr lang="zh-CN" altLang="en-US" sz="2400">
                <a:latin typeface="微软雅黑" panose="020B0503020204020204" charset="-122"/>
                <a:ea typeface="微软雅黑" panose="020B0503020204020204" charset="-122"/>
                <a:cs typeface="微软雅黑" panose="020B0503020204020204" charset="-122"/>
              </a:rPr>
              <a:t>. 注意文明礼貌，着装整洁，爱护图书馆公物，不要在馆内喧哗、大声打电话或出声读书，不要在馆内吸烟、乱丢垃圾，破坏书库内环境卫生。</a:t>
            </a:r>
          </a:p>
        </p:txBody>
      </p:sp>
      <p:grpSp>
        <p:nvGrpSpPr>
          <p:cNvPr id="10" name="组合 9"/>
          <p:cNvGrpSpPr/>
          <p:nvPr/>
        </p:nvGrpSpPr>
        <p:grpSpPr>
          <a:xfrm>
            <a:off x="1242457" y="3235325"/>
            <a:ext cx="9296400" cy="1779270"/>
            <a:chOff x="615" y="1463"/>
            <a:chExt cx="13135" cy="4568"/>
          </a:xfrm>
        </p:grpSpPr>
        <p:pic>
          <p:nvPicPr>
            <p:cNvPr id="6" name="Picture 8" descr="行为"/>
            <p:cNvPicPr>
              <a:picLocks noChangeAspect="1" noChangeArrowheads="1"/>
            </p:cNvPicPr>
            <p:nvPr/>
          </p:nvPicPr>
          <p:blipFill>
            <a:blip r:embed="rId2"/>
            <a:srcRect l="5518" t="5815" r="-5518" b="1689"/>
            <a:stretch>
              <a:fillRect/>
            </a:stretch>
          </p:blipFill>
          <p:spPr bwMode="auto">
            <a:xfrm>
              <a:off x="3879" y="1463"/>
              <a:ext cx="3230" cy="4569"/>
            </a:xfrm>
            <a:prstGeom prst="round2DiagRect">
              <a:avLst/>
            </a:prstGeom>
            <a:noFill/>
            <a:ln>
              <a:noFill/>
            </a:ln>
            <a:effectLst>
              <a:outerShdw blurRad="63500" dist="38100" dir="2700000" algn="tl" rotWithShape="0">
                <a:srgbClr val="000000">
                  <a:alpha val="39999"/>
                </a:srgbClr>
              </a:outerShdw>
            </a:effectLst>
          </p:spPr>
        </p:pic>
        <p:pic>
          <p:nvPicPr>
            <p:cNvPr id="9" name="Picture 8" descr="瞌睡"/>
            <p:cNvPicPr>
              <a:picLocks noChangeAspect="1" noChangeArrowheads="1"/>
            </p:cNvPicPr>
            <p:nvPr/>
          </p:nvPicPr>
          <p:blipFill>
            <a:blip r:embed="rId3"/>
            <a:srcRect l="9418" t="3547" r="5478" b="3885"/>
            <a:stretch>
              <a:fillRect/>
            </a:stretch>
          </p:blipFill>
          <p:spPr bwMode="auto">
            <a:xfrm>
              <a:off x="615" y="1463"/>
              <a:ext cx="3151" cy="4569"/>
            </a:xfrm>
            <a:prstGeom prst="round2DiagRect">
              <a:avLst/>
            </a:prstGeom>
            <a:noFill/>
            <a:ln>
              <a:noFill/>
            </a:ln>
            <a:effectLst>
              <a:outerShdw blurRad="63500" dist="38100" dir="2700000" algn="tl" rotWithShape="0">
                <a:srgbClr val="000000">
                  <a:alpha val="39999"/>
                </a:srgbClr>
              </a:outerShdw>
            </a:effectLst>
          </p:spPr>
        </p:pic>
        <p:pic>
          <p:nvPicPr>
            <p:cNvPr id="5" name="Picture 9" descr="剪"/>
            <p:cNvPicPr>
              <a:picLocks noChangeAspect="1" noChangeArrowheads="1"/>
            </p:cNvPicPr>
            <p:nvPr/>
          </p:nvPicPr>
          <p:blipFill>
            <a:blip r:embed="rId4"/>
            <a:srcRect l="-3508" t="1590" r="10638" b="2111"/>
            <a:stretch>
              <a:fillRect/>
            </a:stretch>
          </p:blipFill>
          <p:spPr bwMode="auto">
            <a:xfrm>
              <a:off x="6939" y="1463"/>
              <a:ext cx="3398" cy="4569"/>
            </a:xfrm>
            <a:prstGeom prst="round2DiagRect">
              <a:avLst/>
            </a:prstGeom>
            <a:noFill/>
            <a:ln>
              <a:noFill/>
            </a:ln>
            <a:effectLst>
              <a:outerShdw blurRad="63500" dist="38100" dir="2700000" algn="tl" rotWithShape="0">
                <a:srgbClr val="000000">
                  <a:alpha val="39999"/>
                </a:srgbClr>
              </a:outerShdw>
            </a:effectLst>
          </p:spPr>
        </p:pic>
        <p:pic>
          <p:nvPicPr>
            <p:cNvPr id="8" name="Picture 7" descr="衣衫"/>
            <p:cNvPicPr>
              <a:picLocks noChangeAspect="1" noChangeArrowheads="1"/>
            </p:cNvPicPr>
            <p:nvPr/>
          </p:nvPicPr>
          <p:blipFill>
            <a:blip r:embed="rId5"/>
            <a:srcRect l="5560" t="3285" r="14808" b="4764"/>
            <a:stretch>
              <a:fillRect/>
            </a:stretch>
          </p:blipFill>
          <p:spPr bwMode="auto">
            <a:xfrm>
              <a:off x="10522" y="1463"/>
              <a:ext cx="3228" cy="4568"/>
            </a:xfrm>
            <a:prstGeom prst="round2DiagRect">
              <a:avLst/>
            </a:prstGeom>
            <a:noFill/>
            <a:ln>
              <a:noFill/>
            </a:ln>
            <a:effectLst>
              <a:outerShdw blurRad="63500" dist="38100" dir="2700000" algn="tl" rotWithShape="0">
                <a:srgbClr val="000000">
                  <a:alpha val="39999"/>
                </a:srgbClr>
              </a:outerShdw>
            </a:effectLst>
          </p:spPr>
        </p:pic>
      </p:grpSp>
      <p:sp>
        <p:nvSpPr>
          <p:cNvPr id="4" name="文本框 3"/>
          <p:cNvSpPr txBox="1"/>
          <p:nvPr/>
        </p:nvSpPr>
        <p:spPr>
          <a:xfrm>
            <a:off x="1127760" y="2220595"/>
            <a:ext cx="9600565" cy="1014730"/>
          </a:xfrm>
          <a:prstGeom prst="rect">
            <a:avLst/>
          </a:prstGeom>
          <a:noFill/>
        </p:spPr>
        <p:txBody>
          <a:bodyPr wrap="square" rtlCol="0">
            <a:spAutoFit/>
          </a:bodyPr>
          <a:lstStyle/>
          <a:p>
            <a:pPr algn="l" fontAlgn="auto">
              <a:lnSpc>
                <a:spcPct val="150000"/>
              </a:lnSpc>
            </a:pPr>
            <a:endParaRPr lang="zh-CN" altLang="en-US" sz="2400">
              <a:latin typeface="微软雅黑" panose="020B0503020204020204" charset="-122"/>
              <a:ea typeface="微软雅黑" panose="020B0503020204020204" charset="-122"/>
              <a:cs typeface="微软雅黑" panose="020B0503020204020204" charset="-122"/>
            </a:endParaRPr>
          </a:p>
          <a:p>
            <a:endParaRPr lang="zh-CN" altLang="en-US" sz="2400">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3488297" y="565152"/>
            <a:ext cx="4880467" cy="558603"/>
            <a:chOff x="4361" y="224"/>
            <a:chExt cx="5679" cy="650"/>
          </a:xfrm>
        </p:grpSpPr>
        <p:sp>
          <p:nvSpPr>
            <p:cNvPr id="7" name="圆角矩形 6"/>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11" name="组合 10"/>
            <p:cNvGrpSpPr/>
            <p:nvPr/>
          </p:nvGrpSpPr>
          <p:grpSpPr>
            <a:xfrm>
              <a:off x="9326" y="404"/>
              <a:ext cx="714" cy="255"/>
              <a:chOff x="264939" y="188640"/>
              <a:chExt cx="604358" cy="216024"/>
            </a:xfrm>
          </p:grpSpPr>
          <p:sp>
            <p:nvSpPr>
              <p:cNvPr id="12" name="燕尾形 11"/>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3" name="燕尾形 12"/>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（五）、文明公约</a:t>
              </a: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20" name="文本框 19"/>
          <p:cNvSpPr txBox="1"/>
          <p:nvPr/>
        </p:nvSpPr>
        <p:spPr>
          <a:xfrm>
            <a:off x="1214756" y="5424808"/>
            <a:ext cx="9427211" cy="461665"/>
          </a:xfrm>
          <a:prstGeom prst="rect">
            <a:avLst/>
          </a:prstGeom>
          <a:noFill/>
        </p:spPr>
        <p:txBody>
          <a:bodyPr wrap="square" rtlCol="0">
            <a:spAutoFit/>
          </a:bodyPr>
          <a:lstStyle/>
          <a:p>
            <a:r>
              <a:rPr lang="en-US" altLang="zh-CN" sz="2400">
                <a:latin typeface="微软雅黑" panose="020B0503020204020204" charset="-122"/>
                <a:ea typeface="微软雅黑" panose="020B0503020204020204" charset="-122"/>
                <a:cs typeface="微软雅黑" panose="020B0503020204020204" charset="-122"/>
                <a:sym typeface="+mn-ea"/>
              </a:rPr>
              <a:t>2</a:t>
            </a:r>
            <a:r>
              <a:rPr lang="zh-CN" altLang="en-US" sz="2400">
                <a:latin typeface="微软雅黑" panose="020B0503020204020204" charset="-122"/>
                <a:ea typeface="微软雅黑" panose="020B0503020204020204" charset="-122"/>
                <a:cs typeface="微软雅黑" panose="020B0503020204020204" charset="-122"/>
                <a:sym typeface="+mn-ea"/>
              </a:rPr>
              <a:t>. 请勿占座，馆内会不定期清理占座物品。</a:t>
            </a:r>
            <a:endParaRPr lang="zh-CN" altLang="en-US"/>
          </a:p>
        </p:txBody>
      </p:sp>
    </p:spTree>
  </p:cSld>
  <p:clrMapOvr>
    <a:masterClrMapping/>
  </p:clrMapOvr>
  <p:transition spd="slow" advTm="5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52423" y="748665"/>
            <a:ext cx="6724015" cy="1014730"/>
          </a:xfrm>
          <a:prstGeom prst="rect">
            <a:avLst/>
          </a:prstGeom>
          <a:noFill/>
          <a:ln w="9525">
            <a:noFill/>
          </a:ln>
        </p:spPr>
        <p:txBody>
          <a:bodyPr wrap="square">
            <a:spAutoFit/>
          </a:bodyPr>
          <a:lstStyle/>
          <a:p>
            <a:pPr indent="0" fontAlgn="auto">
              <a:lnSpc>
                <a:spcPct val="150000"/>
              </a:lnSpc>
            </a:pPr>
            <a:endParaRPr lang="zh-CN" altLang="en-US" sz="2400" b="0">
              <a:latin typeface="微软雅黑" panose="020B0503020204020204" charset="-122"/>
              <a:ea typeface="微软雅黑" panose="020B0503020204020204" charset="-122"/>
              <a:cs typeface="微软雅黑" panose="020B0503020204020204" charset="-122"/>
            </a:endParaRPr>
          </a:p>
          <a:p>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2" name="图片 1" descr="43"/>
          <p:cNvPicPr>
            <a:picLocks noChangeAspect="1"/>
          </p:cNvPicPr>
          <p:nvPr/>
        </p:nvPicPr>
        <p:blipFill>
          <a:blip r:embed="rId2"/>
          <a:stretch>
            <a:fillRect/>
          </a:stretch>
        </p:blipFill>
        <p:spPr>
          <a:xfrm>
            <a:off x="1310641" y="1597664"/>
            <a:ext cx="3637915" cy="2513965"/>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5568317" y="1839599"/>
            <a:ext cx="5715635" cy="2031325"/>
          </a:xfrm>
          <a:prstGeom prst="rect">
            <a:avLst/>
          </a:prstGeom>
          <a:noFill/>
        </p:spPr>
        <p:txBody>
          <a:bodyPr wrap="square" rtlCol="0" anchor="t">
            <a:spAutoFit/>
          </a:bodyPr>
          <a:lstStyle/>
          <a:p>
            <a:pPr indent="0" fontAlgn="auto">
              <a:lnSpc>
                <a:spcPct val="150000"/>
              </a:lnSpc>
            </a:pPr>
            <a:r>
              <a:rPr lang="en-US" altLang="zh-CN" sz="2400">
                <a:latin typeface="微软雅黑" panose="020B0503020204020204" charset="-122"/>
                <a:ea typeface="微软雅黑" panose="020B0503020204020204" charset="-122"/>
                <a:cs typeface="微软雅黑" panose="020B0503020204020204" charset="-122"/>
                <a:sym typeface="+mn-ea"/>
              </a:rPr>
              <a:t>3</a:t>
            </a:r>
            <a:r>
              <a:rPr lang="zh-CN" altLang="en-US" sz="2400">
                <a:latin typeface="微软雅黑" panose="020B0503020204020204" charset="-122"/>
                <a:ea typeface="微软雅黑" panose="020B0503020204020204" charset="-122"/>
                <a:cs typeface="微软雅黑" panose="020B0503020204020204" charset="-122"/>
                <a:sym typeface="+mn-ea"/>
              </a:rPr>
              <a:t>.书海遨游时请勿影响其他读者，不要搬动书架层板，按需取书阅览，阅毕请放在阅览桌或书车上。   </a:t>
            </a:r>
          </a:p>
          <a:p>
            <a:endParaRPr lang="zh-CN" altLang="en-US"/>
          </a:p>
        </p:txBody>
      </p:sp>
      <p:sp>
        <p:nvSpPr>
          <p:cNvPr id="4" name="文本框 3"/>
          <p:cNvSpPr txBox="1"/>
          <p:nvPr/>
        </p:nvSpPr>
        <p:spPr>
          <a:xfrm>
            <a:off x="1611278" y="4889363"/>
            <a:ext cx="7609776" cy="461665"/>
          </a:xfrm>
          <a:prstGeom prst="rect">
            <a:avLst/>
          </a:prstGeom>
          <a:noFill/>
        </p:spPr>
        <p:txBody>
          <a:bodyPr wrap="none" rtlCol="0" anchor="t">
            <a:spAutoFit/>
          </a:bodyPr>
          <a:lstStyle/>
          <a:p>
            <a:pPr indent="0"/>
            <a:r>
              <a:rPr lang="en-US" altLang="zh-CN" sz="2400" dirty="0">
                <a:latin typeface="微软雅黑" panose="020B0503020204020204" charset="-122"/>
                <a:ea typeface="微软雅黑" panose="020B0503020204020204" charset="-122"/>
                <a:cs typeface="微软雅黑" panose="020B0503020204020204" charset="-122"/>
                <a:sym typeface="+mn-ea"/>
              </a:rPr>
              <a:t>4</a:t>
            </a:r>
            <a:r>
              <a:rPr lang="zh-CN" altLang="en-US" sz="2400" dirty="0">
                <a:latin typeface="微软雅黑" panose="020B0503020204020204" charset="-122"/>
                <a:ea typeface="微软雅黑" panose="020B0503020204020204" charset="-122"/>
                <a:cs typeface="微软雅黑" panose="020B0503020204020204" charset="-122"/>
                <a:sym typeface="+mn-ea"/>
              </a:rPr>
              <a:t>. 爱惜图书，书籍丢失需赔偿，具体详</a:t>
            </a:r>
            <a:r>
              <a:rPr lang="zh-CN" altLang="en-US" sz="2400" dirty="0" smtClean="0">
                <a:latin typeface="微软雅黑" panose="020B0503020204020204" charset="-122"/>
                <a:ea typeface="微软雅黑" panose="020B0503020204020204" charset="-122"/>
                <a:cs typeface="微软雅黑" panose="020B0503020204020204" charset="-122"/>
                <a:sym typeface="+mn-ea"/>
              </a:rPr>
              <a:t>见图书馆规定</a:t>
            </a:r>
            <a:r>
              <a:rPr lang="zh-CN" altLang="en-US" sz="2400" dirty="0">
                <a:latin typeface="微软雅黑" panose="020B0503020204020204" charset="-122"/>
                <a:ea typeface="微软雅黑" panose="020B0503020204020204" charset="-122"/>
                <a:cs typeface="微软雅黑" panose="020B0503020204020204" charset="-122"/>
                <a:sym typeface="+mn-ea"/>
              </a:rPr>
              <a:t>。</a:t>
            </a:r>
            <a:endParaRPr lang="zh-CN" altLang="en-US"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advTm="5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9"/>
          <p:cNvPicPr>
            <a:picLocks noChangeAspect="1"/>
          </p:cNvPicPr>
          <p:nvPr/>
        </p:nvPicPr>
        <p:blipFill>
          <a:blip r:embed="rId2"/>
          <a:srcRect l="6915" r="12445"/>
          <a:stretch>
            <a:fillRect/>
          </a:stretch>
        </p:blipFill>
        <p:spPr>
          <a:xfrm>
            <a:off x="852172" y="2535555"/>
            <a:ext cx="4733925" cy="2170430"/>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831216" y="505464"/>
            <a:ext cx="10788015" cy="1477328"/>
          </a:xfrm>
          <a:prstGeom prst="rect">
            <a:avLst/>
          </a:prstGeom>
          <a:noFill/>
        </p:spPr>
        <p:txBody>
          <a:bodyPr wrap="square" rtlCol="0" anchor="t">
            <a:spAutoFit/>
          </a:bodyPr>
          <a:lstStyle/>
          <a:p>
            <a:pPr indent="0" fontAlgn="auto">
              <a:lnSpc>
                <a:spcPct val="150000"/>
              </a:lnSpc>
            </a:pPr>
            <a:r>
              <a:rPr lang="en-US" altLang="zh-CN" sz="2400" dirty="0">
                <a:latin typeface="微软雅黑" panose="020B0503020204020204" charset="-122"/>
                <a:ea typeface="微软雅黑" panose="020B0503020204020204" charset="-122"/>
                <a:cs typeface="微软雅黑" panose="020B0503020204020204" charset="-122"/>
                <a:sym typeface="+mn-ea"/>
              </a:rPr>
              <a:t>5</a:t>
            </a:r>
            <a:r>
              <a:rPr lang="zh-CN" altLang="en-US" sz="2400" dirty="0">
                <a:latin typeface="微软雅黑" panose="020B0503020204020204" charset="-122"/>
                <a:ea typeface="微软雅黑" panose="020B0503020204020204" charset="-122"/>
                <a:cs typeface="微软雅黑" panose="020B0503020204020204" charset="-122"/>
                <a:sym typeface="+mn-ea"/>
              </a:rPr>
              <a:t>. 经出口通道，如监测器</a:t>
            </a:r>
            <a:r>
              <a:rPr lang="zh-CN" altLang="en-US" sz="2400" dirty="0" smtClean="0">
                <a:latin typeface="微软雅黑" panose="020B0503020204020204" charset="-122"/>
                <a:ea typeface="微软雅黑" panose="020B0503020204020204" charset="-122"/>
                <a:cs typeface="微软雅黑" panose="020B0503020204020204" charset="-122"/>
                <a:sym typeface="+mn-ea"/>
              </a:rPr>
              <a:t>报警，读者</a:t>
            </a:r>
            <a:r>
              <a:rPr lang="zh-CN" altLang="en-US" sz="2400" dirty="0">
                <a:latin typeface="微软雅黑" panose="020B0503020204020204" charset="-122"/>
                <a:ea typeface="微软雅黑" panose="020B0503020204020204" charset="-122"/>
                <a:cs typeface="微软雅黑" panose="020B0503020204020204" charset="-122"/>
                <a:sym typeface="+mn-ea"/>
              </a:rPr>
              <a:t>均需接受检查，不得有不礼貌言行。把未办理外借手续的图书带出本馆，</a:t>
            </a:r>
            <a:r>
              <a:rPr lang="zh-CN" altLang="en-US" sz="2400" b="1" dirty="0">
                <a:latin typeface="微软雅黑" panose="020B0503020204020204" charset="-122"/>
                <a:ea typeface="微软雅黑" panose="020B0503020204020204" charset="-122"/>
                <a:cs typeface="微软雅黑" panose="020B0503020204020204" charset="-122"/>
                <a:sym typeface="+mn-ea"/>
              </a:rPr>
              <a:t>会被认为偷书</a:t>
            </a:r>
            <a:r>
              <a:rPr lang="zh-CN" altLang="en-US" sz="2400" dirty="0">
                <a:latin typeface="微软雅黑" panose="020B0503020204020204" charset="-122"/>
                <a:ea typeface="微软雅黑" panose="020B0503020204020204" charset="-122"/>
                <a:cs typeface="微软雅黑" panose="020B0503020204020204" charset="-122"/>
                <a:sym typeface="+mn-ea"/>
              </a:rPr>
              <a:t>，将受到严厉的</a:t>
            </a:r>
            <a:r>
              <a:rPr lang="zh-CN" altLang="en-US" sz="2400" b="1" dirty="0">
                <a:latin typeface="微软雅黑" panose="020B0503020204020204" charset="-122"/>
                <a:ea typeface="微软雅黑" panose="020B0503020204020204" charset="-122"/>
                <a:cs typeface="微软雅黑" panose="020B0503020204020204" charset="-122"/>
                <a:sym typeface="+mn-ea"/>
              </a:rPr>
              <a:t>校纪处分</a:t>
            </a:r>
            <a:r>
              <a:rPr lang="zh-CN" altLang="en-US" sz="2400" dirty="0">
                <a:latin typeface="微软雅黑" panose="020B0503020204020204" charset="-122"/>
                <a:ea typeface="微软雅黑" panose="020B0503020204020204" charset="-122"/>
                <a:cs typeface="微软雅黑" panose="020B0503020204020204" charset="-122"/>
                <a:sym typeface="+mn-ea"/>
              </a:rPr>
              <a:t>。</a:t>
            </a:r>
            <a:endParaRPr lang="en-US" dirty="0">
              <a:latin typeface="Calibri" panose="020F0502020204030204" charset="0"/>
              <a:sym typeface="+mn-ea"/>
            </a:endParaRPr>
          </a:p>
          <a:p>
            <a:endParaRPr lang="zh-CN" altLang="en-US" dirty="0"/>
          </a:p>
        </p:txBody>
      </p:sp>
      <p:sp>
        <p:nvSpPr>
          <p:cNvPr id="4" name="文本框 3"/>
          <p:cNvSpPr txBox="1"/>
          <p:nvPr/>
        </p:nvSpPr>
        <p:spPr>
          <a:xfrm>
            <a:off x="907733" y="4937549"/>
            <a:ext cx="10634980" cy="1754326"/>
          </a:xfrm>
          <a:prstGeom prst="rect">
            <a:avLst/>
          </a:prstGeom>
          <a:noFill/>
        </p:spPr>
        <p:txBody>
          <a:bodyPr wrap="square" rtlCol="0" anchor="t">
            <a:spAutoFit/>
          </a:bodyPr>
          <a:lstStyle/>
          <a:p>
            <a:pPr indent="0" algn="just" fontAlgn="auto">
              <a:lnSpc>
                <a:spcPct val="150000"/>
              </a:lnSpc>
            </a:pPr>
            <a:r>
              <a:rPr lang="en-US" altLang="zh-CN" sz="2400" dirty="0">
                <a:latin typeface="微软雅黑" panose="020B0503020204020204" charset="-122"/>
                <a:ea typeface="微软雅黑" panose="020B0503020204020204" charset="-122"/>
                <a:cs typeface="微软雅黑" panose="020B0503020204020204" charset="-122"/>
                <a:sym typeface="+mn-ea"/>
              </a:rPr>
              <a:t>6</a:t>
            </a:r>
            <a:r>
              <a:rPr lang="zh-CN" altLang="en-US" sz="2400" dirty="0">
                <a:latin typeface="微软雅黑" panose="020B0503020204020204" charset="-122"/>
                <a:ea typeface="微软雅黑" panose="020B0503020204020204" charset="-122"/>
                <a:cs typeface="微软雅黑" panose="020B0503020204020204" charset="-122"/>
                <a:sym typeface="+mn-ea"/>
              </a:rPr>
              <a:t>. 对本馆的使用有疑问可</a:t>
            </a:r>
            <a:r>
              <a:rPr lang="zh-CN" altLang="en-US" sz="2400" dirty="0" smtClean="0">
                <a:latin typeface="微软雅黑" panose="020B0503020204020204" charset="-122"/>
                <a:ea typeface="微软雅黑" panose="020B0503020204020204" charset="-122"/>
                <a:cs typeface="微软雅黑" panose="020B0503020204020204" charset="-122"/>
                <a:sym typeface="+mn-ea"/>
              </a:rPr>
              <a:t>到流通借还处进行</a:t>
            </a:r>
            <a:r>
              <a:rPr lang="zh-CN" altLang="en-US" sz="2400" dirty="0">
                <a:latin typeface="微软雅黑" panose="020B0503020204020204" charset="-122"/>
                <a:ea typeface="微软雅黑" panose="020B0503020204020204" charset="-122"/>
                <a:cs typeface="微软雅黑" panose="020B0503020204020204" charset="-122"/>
                <a:sym typeface="+mn-ea"/>
              </a:rPr>
              <a:t>咨询，如对本馆的服务工作有</a:t>
            </a:r>
            <a:r>
              <a:rPr lang="zh-CN" altLang="en-US" sz="2400" dirty="0" smtClean="0">
                <a:latin typeface="微软雅黑" panose="020B0503020204020204" charset="-122"/>
                <a:ea typeface="微软雅黑" panose="020B0503020204020204" charset="-122"/>
                <a:cs typeface="微软雅黑" panose="020B0503020204020204" charset="-122"/>
                <a:sym typeface="+mn-ea"/>
              </a:rPr>
              <a:t>意见或建议，</a:t>
            </a:r>
            <a:r>
              <a:rPr lang="zh-CN" altLang="en-US" sz="2400" dirty="0">
                <a:latin typeface="微软雅黑" panose="020B0503020204020204" charset="-122"/>
                <a:ea typeface="微软雅黑" panose="020B0503020204020204" charset="-122"/>
                <a:cs typeface="微软雅黑" panose="020B0503020204020204" charset="-122"/>
                <a:sym typeface="+mn-ea"/>
              </a:rPr>
              <a:t>可通过图书馆微</a:t>
            </a:r>
            <a:r>
              <a:rPr lang="zh-CN" altLang="en-US" sz="2400" dirty="0" smtClean="0">
                <a:latin typeface="微软雅黑" panose="020B0503020204020204" charset="-122"/>
                <a:ea typeface="微软雅黑" panose="020B0503020204020204" charset="-122"/>
                <a:cs typeface="微软雅黑" panose="020B0503020204020204" charset="-122"/>
                <a:sym typeface="+mn-ea"/>
              </a:rPr>
              <a:t>信</a:t>
            </a:r>
            <a:r>
              <a:rPr lang="zh-CN" altLang="en-US" sz="2400" dirty="0">
                <a:latin typeface="微软雅黑" panose="020B0503020204020204" charset="-122"/>
                <a:ea typeface="微软雅黑" panose="020B0503020204020204" charset="-122"/>
                <a:cs typeface="微软雅黑" panose="020B0503020204020204" charset="-122"/>
                <a:sym typeface="+mn-ea"/>
              </a:rPr>
              <a:t>公众</a:t>
            </a:r>
            <a:r>
              <a:rPr lang="zh-CN" altLang="en-US" sz="2400" dirty="0" smtClean="0">
                <a:latin typeface="微软雅黑" panose="020B0503020204020204" charset="-122"/>
                <a:ea typeface="微软雅黑" panose="020B0503020204020204" charset="-122"/>
                <a:cs typeface="微软雅黑" panose="020B0503020204020204" charset="-122"/>
                <a:sym typeface="+mn-ea"/>
              </a:rPr>
              <a:t>号、</a:t>
            </a:r>
            <a:r>
              <a:rPr lang="en-US" altLang="zh-CN" sz="2400" dirty="0" smtClean="0">
                <a:latin typeface="微软雅黑" panose="020B0503020204020204" charset="-122"/>
                <a:ea typeface="微软雅黑" panose="020B0503020204020204" charset="-122"/>
                <a:cs typeface="微软雅黑" panose="020B0503020204020204" charset="-122"/>
                <a:sym typeface="+mn-ea"/>
              </a:rPr>
              <a:t>QQ</a:t>
            </a:r>
            <a:r>
              <a:rPr lang="zh-CN" altLang="en-US" sz="2400" dirty="0" smtClean="0">
                <a:latin typeface="微软雅黑" panose="020B0503020204020204" charset="-122"/>
                <a:ea typeface="微软雅黑" panose="020B0503020204020204" charset="-122"/>
                <a:cs typeface="微软雅黑" panose="020B0503020204020204" charset="-122"/>
                <a:sym typeface="+mn-ea"/>
              </a:rPr>
              <a:t>群或</a:t>
            </a:r>
            <a:r>
              <a:rPr lang="zh-CN" altLang="en-US" sz="2400" dirty="0">
                <a:latin typeface="微软雅黑" panose="020B0503020204020204" charset="-122"/>
                <a:ea typeface="微软雅黑" panose="020B0503020204020204" charset="-122"/>
                <a:cs typeface="微软雅黑" panose="020B0503020204020204" charset="-122"/>
                <a:sym typeface="+mn-ea"/>
              </a:rPr>
              <a:t>直接向馆办公室、馆领导提出，我们会尽快答复。</a:t>
            </a: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5" name="图片 4" descr="41"/>
          <p:cNvPicPr>
            <a:picLocks noChangeAspect="1"/>
          </p:cNvPicPr>
          <p:nvPr/>
        </p:nvPicPr>
        <p:blipFill>
          <a:blip r:embed="rId3"/>
          <a:srcRect l="6010" t="17327" r="11548" b="11185"/>
          <a:stretch>
            <a:fillRect/>
          </a:stretch>
        </p:blipFill>
        <p:spPr>
          <a:xfrm>
            <a:off x="6470017" y="2664464"/>
            <a:ext cx="4877435" cy="1911985"/>
          </a:xfrm>
          <a:prstGeom prst="rect">
            <a:avLst/>
          </a:prstGeom>
          <a:effectLst>
            <a:outerShdw blurRad="50800" dist="38100" dir="2700000" algn="tl" rotWithShape="0">
              <a:prstClr val="black">
                <a:alpha val="40000"/>
              </a:prstClr>
            </a:outerShdw>
          </a:effectLst>
        </p:spPr>
      </p:pic>
    </p:spTree>
  </p:cSld>
  <p:clrMapOvr>
    <a:masterClrMapping/>
  </p:clrMapOvr>
  <p:transition spd="slow" advTm="5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custDataLst>
              <p:tags r:id="rId1"/>
            </p:custDataLst>
          </p:nvPr>
        </p:nvPicPr>
        <p:blipFill>
          <a:blip r:embed="rId3"/>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4"/>
          <a:srcRect l="16136" t="20488" r="14302" b="20012"/>
          <a:stretch>
            <a:fillRect/>
          </a:stretch>
        </p:blipFill>
        <p:spPr>
          <a:xfrm>
            <a:off x="8403591" y="3790319"/>
            <a:ext cx="2444751" cy="1609725"/>
          </a:xfrm>
          <a:prstGeom prst="rect">
            <a:avLst/>
          </a:prstGeom>
        </p:spPr>
      </p:pic>
      <p:sp>
        <p:nvSpPr>
          <p:cNvPr id="11" name="文本框 10"/>
          <p:cNvSpPr txBox="1"/>
          <p:nvPr/>
        </p:nvSpPr>
        <p:spPr>
          <a:xfrm>
            <a:off x="3561050" y="2967990"/>
            <a:ext cx="4339650" cy="923330"/>
          </a:xfrm>
          <a:prstGeom prst="rect">
            <a:avLst/>
          </a:prstGeom>
          <a:noFill/>
        </p:spPr>
        <p:txBody>
          <a:bodyPr wrap="none" rtlCol="0" anchor="t">
            <a:spAutoFit/>
          </a:bodyPr>
          <a:lstStyle/>
          <a:p>
            <a:pPr algn="dist"/>
            <a:r>
              <a:rPr lang="zh-CN" altLang="en-US" sz="5400" dirty="0" smtClean="0">
                <a:latin typeface="方正毡笔黑简体" panose="03000509000000000000" charset="-122"/>
                <a:ea typeface="方正毡笔黑简体" panose="03000509000000000000" charset="-122"/>
                <a:sym typeface="+mn-ea"/>
              </a:rPr>
              <a:t>二、书刊借阅</a:t>
            </a:r>
          </a:p>
        </p:txBody>
      </p:sp>
    </p:spTree>
  </p:cSld>
  <p:clrMapOvr>
    <a:masterClrMapping/>
  </p:clrMapOvr>
  <p:transition spd="slow" advTm="5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0"/>
          <p:cNvPicPr>
            <a:picLocks noChangeAspect="1"/>
          </p:cNvPicPr>
          <p:nvPr/>
        </p:nvPicPr>
        <p:blipFill>
          <a:blip r:embed="rId2"/>
          <a:stretch>
            <a:fillRect/>
          </a:stretch>
        </p:blipFill>
        <p:spPr>
          <a:xfrm>
            <a:off x="748667" y="-775970"/>
            <a:ext cx="4188460" cy="3312160"/>
          </a:xfrm>
          <a:prstGeom prst="rect">
            <a:avLst/>
          </a:prstGeom>
        </p:spPr>
      </p:pic>
      <p:sp>
        <p:nvSpPr>
          <p:cNvPr id="15" name="文本框 14"/>
          <p:cNvSpPr txBox="1"/>
          <p:nvPr/>
        </p:nvSpPr>
        <p:spPr>
          <a:xfrm>
            <a:off x="1938022" y="476885"/>
            <a:ext cx="1010213" cy="523220"/>
          </a:xfrm>
          <a:prstGeom prst="rect">
            <a:avLst/>
          </a:prstGeom>
          <a:noFill/>
        </p:spPr>
        <p:txBody>
          <a:bodyPr wrap="none" rtlCol="0" anchor="t">
            <a:spAutoFit/>
          </a:bodyPr>
          <a:lstStyle/>
          <a:p>
            <a:r>
              <a:rPr lang="zh-CN" altLang="en-US" sz="2800" b="1"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借 书</a:t>
            </a:r>
          </a:p>
        </p:txBody>
      </p:sp>
      <p:sp>
        <p:nvSpPr>
          <p:cNvPr id="4" name="文本框 3"/>
          <p:cNvSpPr txBox="1"/>
          <p:nvPr/>
        </p:nvSpPr>
        <p:spPr>
          <a:xfrm>
            <a:off x="821693" y="1494155"/>
            <a:ext cx="4873625" cy="645160"/>
          </a:xfrm>
          <a:prstGeom prst="rect">
            <a:avLst/>
          </a:prstGeom>
          <a:noFill/>
        </p:spPr>
        <p:txBody>
          <a:bodyPr wrap="square" rtlCol="0">
            <a:spAutoFit/>
          </a:bodyPr>
          <a:lstStyle/>
          <a:p>
            <a:pPr algn="l">
              <a:lnSpc>
                <a:spcPct val="150000"/>
              </a:lnSpc>
            </a:pP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一、</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sym typeface="+mn-ea"/>
              </a:rPr>
              <a:t>查询索书号、馆藏地</a:t>
            </a:r>
            <a:endParaRPr lang="zh-CN" altLang="en-US"/>
          </a:p>
        </p:txBody>
      </p:sp>
      <p:pic>
        <p:nvPicPr>
          <p:cNvPr id="17413" name="Picture 6" descr="6"/>
          <p:cNvPicPr>
            <a:picLocks noChangeAspect="1"/>
          </p:cNvPicPr>
          <p:nvPr/>
        </p:nvPicPr>
        <p:blipFill>
          <a:blip r:embed="rId3"/>
          <a:stretch>
            <a:fillRect/>
          </a:stretch>
        </p:blipFill>
        <p:spPr>
          <a:xfrm>
            <a:off x="5872480" y="2284095"/>
            <a:ext cx="4927600" cy="3671888"/>
          </a:xfrm>
          <a:prstGeom prst="rect">
            <a:avLst/>
          </a:prstGeom>
          <a:noFill/>
          <a:ln w="9525">
            <a:noFill/>
          </a:ln>
        </p:spPr>
      </p:pic>
      <p:sp>
        <p:nvSpPr>
          <p:cNvPr id="5" name="文本框 4"/>
          <p:cNvSpPr txBox="1"/>
          <p:nvPr/>
        </p:nvSpPr>
        <p:spPr>
          <a:xfrm>
            <a:off x="1200787" y="2298206"/>
            <a:ext cx="4115435" cy="2342949"/>
          </a:xfrm>
          <a:prstGeom prst="rect">
            <a:avLst/>
          </a:prstGeom>
          <a:noFill/>
        </p:spPr>
        <p:txBody>
          <a:bodyPr wrap="square" rtlCol="0">
            <a:spAutoFit/>
          </a:bodyPr>
          <a:lstStyle/>
          <a:p>
            <a:pPr>
              <a:lnSpc>
                <a:spcPct val="150000"/>
              </a:lnSpc>
            </a:pPr>
            <a:r>
              <a:rPr lang="zh-CN" altLang="en-US" sz="2000" b="1" dirty="0">
                <a:latin typeface="微软雅黑" panose="020B0503020204020204" charset="-122"/>
                <a:ea typeface="微软雅黑" panose="020B0503020204020204" charset="-122"/>
                <a:sym typeface="+mn-ea"/>
              </a:rPr>
              <a:t>公共查询机：</a:t>
            </a:r>
            <a:endParaRPr lang="zh-CN" altLang="en-US" sz="2000" dirty="0">
              <a:latin typeface="微软雅黑" panose="020B0503020204020204" charset="-122"/>
              <a:ea typeface="微软雅黑" panose="020B0503020204020204" charset="-122"/>
            </a:endParaRPr>
          </a:p>
          <a:p>
            <a:pPr>
              <a:lnSpc>
                <a:spcPct val="150000"/>
              </a:lnSpc>
            </a:pPr>
            <a:r>
              <a:rPr lang="zh-CN" altLang="en-US" sz="2000" dirty="0">
                <a:latin typeface="微软雅黑" panose="020B0503020204020204" charset="-122"/>
                <a:ea typeface="微软雅黑" panose="020B0503020204020204" charset="-122"/>
                <a:sym typeface="+mn-ea"/>
              </a:rPr>
              <a:t>      图书馆一楼大厅设有查询机，免费为读者提供书目查询信息。读者可查询馆藏书目以及办理图书预约和续借等。</a:t>
            </a:r>
            <a:endParaRPr lang="zh-CN" altLang="en-US" sz="2000" dirty="0"/>
          </a:p>
        </p:txBody>
      </p:sp>
      <p:sp>
        <p:nvSpPr>
          <p:cNvPr id="2" name="TextBox 1"/>
          <p:cNvSpPr txBox="1"/>
          <p:nvPr/>
        </p:nvSpPr>
        <p:spPr>
          <a:xfrm>
            <a:off x="821693" y="4854222"/>
            <a:ext cx="4788885" cy="961289"/>
          </a:xfrm>
          <a:prstGeom prst="rect">
            <a:avLst/>
          </a:prstGeom>
          <a:noFill/>
        </p:spPr>
        <p:txBody>
          <a:bodyPr wrap="square" rtlCol="0">
            <a:spAutoFit/>
          </a:bodyPr>
          <a:lstStyle/>
          <a:p>
            <a:pPr>
              <a:lnSpc>
                <a:spcPct val="150000"/>
              </a:lnSpc>
            </a:pPr>
            <a:r>
              <a:rPr lang="zh-CN" altLang="en-US" sz="2000" b="1" dirty="0">
                <a:solidFill>
                  <a:srgbClr val="FF0000"/>
                </a:solidFill>
                <a:latin typeface="微软雅黑" panose="020B0503020204020204" charset="-122"/>
                <a:ea typeface="微软雅黑" panose="020B0503020204020204" charset="-122"/>
              </a:rPr>
              <a:t>此外，还可通过“我的图书馆”、微信图书馆查询馆藏信息</a:t>
            </a:r>
          </a:p>
        </p:txBody>
      </p:sp>
    </p:spTree>
  </p:cSld>
  <p:clrMapOvr>
    <a:masterClrMapping/>
  </p:clrMapOvr>
  <p:transition spd="slow" advTm="5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34415" y="1212850"/>
            <a:ext cx="9502140" cy="645160"/>
          </a:xfrm>
          <a:prstGeom prst="rect">
            <a:avLst/>
          </a:prstGeom>
          <a:noFill/>
        </p:spPr>
        <p:txBody>
          <a:bodyPr wrap="square" rtlCol="0">
            <a:spAutoFit/>
          </a:bodyPr>
          <a:lstStyle/>
          <a:p>
            <a:pPr algn="l"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二、进入书库</a:t>
            </a:r>
          </a:p>
        </p:txBody>
      </p:sp>
      <p:sp>
        <p:nvSpPr>
          <p:cNvPr id="2" name="文本框 1"/>
          <p:cNvSpPr txBox="1"/>
          <p:nvPr/>
        </p:nvSpPr>
        <p:spPr>
          <a:xfrm>
            <a:off x="857956" y="2005498"/>
            <a:ext cx="4447822" cy="3692806"/>
          </a:xfrm>
          <a:prstGeom prst="rect">
            <a:avLst/>
          </a:prstGeom>
          <a:noFill/>
        </p:spPr>
        <p:txBody>
          <a:bodyPr wrap="square" rtlCol="0">
            <a:spAutoFit/>
          </a:bodyPr>
          <a:lstStyle/>
          <a:p>
            <a:pPr>
              <a:lnSpc>
                <a:spcPct val="200000"/>
              </a:lnSpc>
            </a:pPr>
            <a:r>
              <a:rPr lang="en-US" altLang="zh-CN"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流通部为读者提供图书的全开架借阅服务。东、南面为综合书库，借还手续在一楼办理。读者持借书证从一楼门禁进入可分别到达二楼、三楼、四楼、五楼书库；文学书库单独设立在主楼三楼西面。</a:t>
            </a:r>
          </a:p>
        </p:txBody>
      </p:sp>
      <p:pic>
        <p:nvPicPr>
          <p:cNvPr id="18438" name="Picture 7" descr="5"/>
          <p:cNvPicPr>
            <a:picLocks noChangeAspect="1"/>
          </p:cNvPicPr>
          <p:nvPr/>
        </p:nvPicPr>
        <p:blipFill>
          <a:blip r:embed="rId2"/>
          <a:stretch>
            <a:fillRect/>
          </a:stretch>
        </p:blipFill>
        <p:spPr>
          <a:xfrm>
            <a:off x="5667376" y="2240280"/>
            <a:ext cx="5012691" cy="3500755"/>
          </a:xfrm>
          <a:prstGeom prst="rect">
            <a:avLst/>
          </a:prstGeom>
          <a:noFill/>
          <a:ln w="9525">
            <a:noFill/>
          </a:ln>
        </p:spPr>
      </p:pic>
    </p:spTree>
  </p:cSld>
  <p:clrMapOvr>
    <a:masterClrMapping/>
  </p:clrMapOvr>
  <p:transition spd="slow" advTm="5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5871" y="930275"/>
            <a:ext cx="9502140" cy="645160"/>
          </a:xfrm>
          <a:prstGeom prst="rect">
            <a:avLst/>
          </a:prstGeom>
          <a:noFill/>
        </p:spPr>
        <p:txBody>
          <a:bodyPr wrap="square" rtlCol="0">
            <a:spAutoFit/>
          </a:bodyPr>
          <a:lstStyle/>
          <a:p>
            <a:pPr algn="l"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三、根据索书号到书库找书</a:t>
            </a:r>
          </a:p>
        </p:txBody>
      </p:sp>
      <p:pic>
        <p:nvPicPr>
          <p:cNvPr id="19462" name="图片 8" descr="w3.jpg"/>
          <p:cNvPicPr>
            <a:picLocks noChangeAspect="1"/>
          </p:cNvPicPr>
          <p:nvPr/>
        </p:nvPicPr>
        <p:blipFill>
          <a:blip r:embed="rId2"/>
          <a:stretch>
            <a:fillRect/>
          </a:stretch>
        </p:blipFill>
        <p:spPr>
          <a:xfrm>
            <a:off x="1879602" y="2173605"/>
            <a:ext cx="4867911" cy="3501390"/>
          </a:xfrm>
          <a:prstGeom prst="rect">
            <a:avLst/>
          </a:prstGeom>
          <a:noFill/>
          <a:ln w="9525">
            <a:noFill/>
          </a:ln>
        </p:spPr>
      </p:pic>
      <p:sp>
        <p:nvSpPr>
          <p:cNvPr id="10" name="圆角矩形标注 9"/>
          <p:cNvSpPr/>
          <p:nvPr/>
        </p:nvSpPr>
        <p:spPr>
          <a:xfrm>
            <a:off x="427039" y="2336487"/>
            <a:ext cx="1079500" cy="612775"/>
          </a:xfrm>
          <a:prstGeom prst="wedgeRoundRectCallout">
            <a:avLst>
              <a:gd name="adj1" fmla="val 119666"/>
              <a:gd name="adj2" fmla="val 120044"/>
              <a:gd name="adj3" fmla="val 16667"/>
            </a:avLst>
          </a:prstGeom>
          <a:solidFill>
            <a:srgbClr val="0E76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outerShdw blurRad="50800" dist="38100" algn="l" rotWithShape="0">
                    <a:prstClr val="black">
                      <a:alpha val="40000"/>
                    </a:prstClr>
                  </a:outerShdw>
                </a:effectLst>
                <a:uLnTx/>
                <a:uFillTx/>
                <a:latin typeface="+mn-lt"/>
                <a:ea typeface="+mn-ea"/>
                <a:cs typeface="+mn-cs"/>
              </a:rPr>
              <a:t>索书号</a:t>
            </a:r>
          </a:p>
        </p:txBody>
      </p:sp>
      <p:sp>
        <p:nvSpPr>
          <p:cNvPr id="3" name="文本框 2"/>
          <p:cNvSpPr txBox="1"/>
          <p:nvPr/>
        </p:nvSpPr>
        <p:spPr>
          <a:xfrm>
            <a:off x="7519034" y="3047366"/>
            <a:ext cx="3984343" cy="2400657"/>
          </a:xfrm>
          <a:prstGeom prst="rect">
            <a:avLst/>
          </a:prstGeom>
          <a:noFill/>
        </p:spPr>
        <p:txBody>
          <a:bodyPr wrap="square" rtlCol="0">
            <a:spAutoFit/>
          </a:bodyPr>
          <a:lstStyle/>
          <a:p>
            <a:pPr>
              <a:lnSpc>
                <a:spcPct val="150000"/>
              </a:lnSpc>
            </a:pPr>
            <a:r>
              <a:rPr lang="en-US" altLang="zh-CN" sz="2000" dirty="0">
                <a:latin typeface="微软雅黑" panose="020B0503020204020204" charset="-122"/>
                <a:ea typeface="微软雅黑" panose="020B0503020204020204" charset="-122"/>
                <a:cs typeface="微软雅黑" panose="020B0503020204020204" charset="-122"/>
              </a:rPr>
              <a:t>       </a:t>
            </a:r>
            <a:r>
              <a:rPr lang="zh-CN" altLang="en-US" sz="2000" dirty="0">
                <a:latin typeface="微软雅黑" panose="020B0503020204020204" charset="-122"/>
                <a:ea typeface="微软雅黑" panose="020B0503020204020204" charset="-122"/>
                <a:cs typeface="微软雅黑" panose="020B0503020204020204" charset="-122"/>
              </a:rPr>
              <a:t>图书馆所有图书均按索书号排列顺序，分类依据 《</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中国图书馆图书分类法</a:t>
            </a:r>
            <a:r>
              <a:rPr lang="zh-CN" altLang="en-US" sz="2000" dirty="0">
                <a:latin typeface="微软雅黑" panose="020B0503020204020204" charset="-122"/>
                <a:ea typeface="微软雅黑" panose="020B0503020204020204" charset="-122"/>
                <a:cs typeface="微软雅黑" panose="020B0503020204020204" charset="-122"/>
              </a:rPr>
              <a:t>》的分类体系。</a:t>
            </a:r>
          </a:p>
          <a:p>
            <a:pPr>
              <a:lnSpc>
                <a:spcPct val="150000"/>
              </a:lnSpc>
            </a:pP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如：TN410.2/1930</a:t>
            </a:r>
          </a:p>
        </p:txBody>
      </p:sp>
    </p:spTree>
  </p:cSld>
  <p:clrMapOvr>
    <a:masterClrMapping/>
  </p:clrMapOvr>
  <p:transition spd="slow" advTm="5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Desktop\新生入馆教育.jpg新生入馆教育"/>
          <p:cNvPicPr>
            <a:picLocks noChangeAspect="1"/>
          </p:cNvPicPr>
          <p:nvPr/>
        </p:nvPicPr>
        <p:blipFill>
          <a:blip r:embed="rId2"/>
          <a:srcRect/>
          <a:stretch>
            <a:fillRect/>
          </a:stretch>
        </p:blipFill>
        <p:spPr>
          <a:xfrm>
            <a:off x="268605" y="1607824"/>
            <a:ext cx="11654155" cy="3641725"/>
          </a:xfrm>
          <a:prstGeom prst="rect">
            <a:avLst/>
          </a:prstGeom>
        </p:spPr>
      </p:pic>
      <p:sp>
        <p:nvSpPr>
          <p:cNvPr id="2" name="文本框 1"/>
          <p:cNvSpPr txBox="1"/>
          <p:nvPr/>
        </p:nvSpPr>
        <p:spPr>
          <a:xfrm>
            <a:off x="3315336" y="2169162"/>
            <a:ext cx="7363955" cy="584775"/>
          </a:xfrm>
          <a:prstGeom prst="rect">
            <a:avLst/>
          </a:prstGeom>
          <a:noFill/>
        </p:spPr>
        <p:txBody>
          <a:bodyPr wrap="square" rtlCol="0">
            <a:spAutoFit/>
          </a:bodyPr>
          <a:lstStyle/>
          <a:p>
            <a:r>
              <a:rPr lang="zh-CN" altLang="zh-CN" sz="3200" b="1" dirty="0">
                <a:solidFill>
                  <a:srgbClr val="FF0000"/>
                </a:solidFill>
                <a:latin typeface="楷体" panose="02010609060101010101" charset="-122"/>
                <a:ea typeface="楷体" panose="02010609060101010101" charset="-122"/>
              </a:rPr>
              <a:t>武汉职业技术</a:t>
            </a:r>
            <a:r>
              <a:rPr lang="zh-CN" altLang="zh-CN" sz="3200" b="1" dirty="0" smtClean="0">
                <a:solidFill>
                  <a:srgbClr val="FF0000"/>
                </a:solidFill>
                <a:latin typeface="楷体" panose="02010609060101010101" charset="-122"/>
                <a:ea typeface="楷体" panose="02010609060101010101" charset="-122"/>
              </a:rPr>
              <a:t>学院新生</a:t>
            </a:r>
            <a:r>
              <a:rPr lang="zh-CN" altLang="zh-CN" sz="3200" b="1" dirty="0">
                <a:solidFill>
                  <a:srgbClr val="FF0000"/>
                </a:solidFill>
                <a:latin typeface="楷体" panose="02010609060101010101" charset="-122"/>
                <a:ea typeface="楷体" panose="02010609060101010101" charset="-122"/>
              </a:rPr>
              <a:t>入馆教育</a:t>
            </a:r>
          </a:p>
        </p:txBody>
      </p:sp>
      <p:sp>
        <p:nvSpPr>
          <p:cNvPr id="4" name="文本框 3"/>
          <p:cNvSpPr txBox="1"/>
          <p:nvPr/>
        </p:nvSpPr>
        <p:spPr>
          <a:xfrm>
            <a:off x="4385945" y="2827655"/>
            <a:ext cx="4103299"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https://tsg.wtc.edu.cn</a:t>
            </a:r>
            <a:endParaRPr lang="zh-CN" altLang="en-US"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advTm="5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5871" y="930275"/>
            <a:ext cx="9502140" cy="645160"/>
          </a:xfrm>
          <a:prstGeom prst="rect">
            <a:avLst/>
          </a:prstGeom>
          <a:noFill/>
        </p:spPr>
        <p:txBody>
          <a:bodyPr wrap="square" rtlCol="0">
            <a:spAutoFit/>
          </a:bodyPr>
          <a:lstStyle/>
          <a:p>
            <a:pPr algn="l" fontAlgn="auto">
              <a:lnSpc>
                <a:spcPct val="150000"/>
              </a:lnSpc>
            </a:pPr>
            <a:r>
              <a:rPr lang="zh-CN" altLang="en-US" sz="2400" dirty="0">
                <a:latin typeface="微软雅黑" panose="020B0503020204020204" charset="-122"/>
                <a:ea typeface="微软雅黑" panose="020B0503020204020204" charset="-122"/>
                <a:cs typeface="微软雅黑" panose="020B0503020204020204" charset="-122"/>
              </a:rPr>
              <a:t>四、</a:t>
            </a:r>
            <a:r>
              <a:rPr lang="zh-CN" altLang="en-US" sz="2400" dirty="0">
                <a:latin typeface="微软雅黑" panose="020B0503020204020204" charset="-122"/>
                <a:ea typeface="微软雅黑" panose="020B0503020204020204" charset="-122"/>
                <a:cs typeface="微软雅黑" panose="020B0503020204020204" charset="-122"/>
                <a:sym typeface="+mn-ea"/>
              </a:rPr>
              <a:t>一楼借书处办理借阅手续</a:t>
            </a:r>
            <a:endParaRPr lang="zh-CN" altLang="en-US" sz="2400" dirty="0">
              <a:latin typeface="微软雅黑" panose="020B0503020204020204" charset="-122"/>
              <a:ea typeface="微软雅黑" panose="020B0503020204020204" charset="-122"/>
              <a:cs typeface="微软雅黑" panose="020B0503020204020204" charset="-122"/>
            </a:endParaRPr>
          </a:p>
        </p:txBody>
      </p:sp>
      <p:graphicFrame>
        <p:nvGraphicFramePr>
          <p:cNvPr id="172038" name="Group 6"/>
          <p:cNvGraphicFramePr>
            <a:graphicFrameLocks noGrp="1"/>
          </p:cNvGraphicFramePr>
          <p:nvPr>
            <p:custDataLst>
              <p:tags r:id="rId1"/>
            </p:custDataLst>
          </p:nvPr>
        </p:nvGraphicFramePr>
        <p:xfrm>
          <a:off x="3575368" y="2260600"/>
          <a:ext cx="5040313" cy="1371600"/>
        </p:xfrm>
        <a:graphic>
          <a:graphicData uri="http://schemas.openxmlformats.org/drawingml/2006/table">
            <a:tbl>
              <a:tblPr/>
              <a:tblGrid>
                <a:gridCol w="1423987"/>
                <a:gridCol w="1023939"/>
                <a:gridCol w="1331912"/>
                <a:gridCol w="1260475"/>
              </a:tblGrid>
              <a:tr h="3201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资源类型</a:t>
                      </a:r>
                    </a:p>
                  </a:txBody>
                  <a:tcPr marT="45741" marB="45741" anchor="ctr" horzOverflow="overflow">
                    <a:lnL w="19050" cap="rnd">
                      <a:solidFill>
                        <a:srgbClr val="144D73"/>
                      </a:solidFill>
                      <a:prstDash val="solid"/>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借阅数量</a:t>
                      </a:r>
                    </a:p>
                  </a:txBody>
                  <a:tcPr marT="45741" marB="45741" anchor="ctr" horzOverflow="overflow">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借阅天数</a:t>
                      </a:r>
                    </a:p>
                  </a:txBody>
                  <a:tcPr marT="45741" marB="45741" anchor="ctr" horzOverflow="overflow">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续借天数</a:t>
                      </a:r>
                    </a:p>
                  </a:txBody>
                  <a:tcPr marT="45741" marB="45741" anchor="ctr" horzOverflow="overflow">
                    <a:lnL w="3175">
                      <a:solidFill>
                        <a:srgbClr val="FFFFFF"/>
                      </a:solidFill>
                      <a:prstDash val="dot"/>
                    </a:lnL>
                    <a:lnR w="19050" cap="rnd">
                      <a:solidFill>
                        <a:srgbClr val="144D73"/>
                      </a:solidFill>
                      <a:prstDash val="solid"/>
                    </a:lnR>
                    <a:lnT w="19050" cap="rnd">
                      <a:solidFill>
                        <a:srgbClr val="144D73"/>
                      </a:solidFill>
                      <a:prstDash val="solid"/>
                    </a:lnT>
                    <a:lnB w="19050">
                      <a:solidFill>
                        <a:srgbClr val="144D73"/>
                      </a:solidFill>
                      <a:prstDash val="solid"/>
                    </a:lnB>
                    <a:lnTlToBr>
                      <a:noFill/>
                    </a:lnTlToBr>
                    <a:lnBlToTr>
                      <a:noFill/>
                    </a:lnBlToTr>
                    <a:solidFill>
                      <a:srgbClr val="144D73"/>
                    </a:solidFill>
                  </a:tcPr>
                </a:tc>
              </a:tr>
              <a:tr h="5685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404040"/>
                          </a:solidFill>
                          <a:effectLst/>
                          <a:latin typeface="Arial" panose="020B0604020202020204" pitchFamily="34" charset="0"/>
                          <a:ea typeface="宋体" panose="02010600030101010101" pitchFamily="2" charset="-122"/>
                        </a:rPr>
                        <a:t>普通图书</a:t>
                      </a:r>
                    </a:p>
                  </a:txBody>
                  <a:tcPr marT="45741" marB="45741" anchor="ctr" horzOverflow="overflow">
                    <a:lnL w="19050" cap="rnd">
                      <a:solidFill>
                        <a:srgbClr val="144D73"/>
                      </a:solidFill>
                      <a:prstDash val="solid"/>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册</a:t>
                      </a:r>
                    </a:p>
                  </a:txBody>
                  <a:tcPr marT="45741" marB="45741" anchor="ctr" horzOverflow="overflow">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T="45741" marB="45741" anchor="ctr" horzOverflow="overflow">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T="45741" marB="45741" anchor="ctr" horzOverflow="overflow">
                    <a:lnL w="3175">
                      <a:solidFill>
                        <a:srgbClr val="144D73"/>
                      </a:solidFill>
                      <a:prstDash val="dot"/>
                    </a:lnL>
                    <a:lnR w="19050" cap="rnd">
                      <a:solidFill>
                        <a:srgbClr val="144D73"/>
                      </a:solidFill>
                      <a:prstDash val="solid"/>
                    </a:lnR>
                    <a:lnT w="19050">
                      <a:solidFill>
                        <a:srgbClr val="144D73"/>
                      </a:solidFill>
                      <a:prstDash val="solid"/>
                    </a:lnT>
                    <a:lnB w="3175">
                      <a:solidFill>
                        <a:srgbClr val="144D73"/>
                      </a:solidFill>
                      <a:prstDash val="dot"/>
                    </a:lnB>
                    <a:lnTlToBr>
                      <a:noFill/>
                    </a:lnTlToBr>
                    <a:lnBlToTr>
                      <a:noFill/>
                    </a:lnBlToTr>
                    <a:solidFill>
                      <a:srgbClr val="F2F2F2"/>
                    </a:solidFill>
                  </a:tcPr>
                </a:tc>
              </a:tr>
              <a:tr h="48282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404040"/>
                          </a:solidFill>
                          <a:effectLst/>
                          <a:latin typeface="Arial" panose="020B0604020202020204" pitchFamily="34" charset="0"/>
                          <a:ea typeface="宋体" panose="02010600030101010101" pitchFamily="2" charset="-122"/>
                        </a:rPr>
                        <a:t>文学图书</a:t>
                      </a:r>
                    </a:p>
                  </a:txBody>
                  <a:tcPr marT="45741" marB="45741" anchor="ctr" horzOverflow="overflow">
                    <a:lnL w="19050" cap="rnd">
                      <a:solidFill>
                        <a:srgbClr val="144D73"/>
                      </a:solidFill>
                      <a:prstDash val="solid"/>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1500" b="0" i="0" u="none" strike="noStrike" cap="none" normalizeH="0" baseline="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册</a:t>
                      </a:r>
                      <a:endParaRPr kumimoji="0" lang="zh-CN" altLang="en-US"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41" marB="45741" anchor="ctr" horzOverflow="overflow">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T="45741" marB="45741" anchor="ctr" horzOverflow="overflow">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60</a:t>
                      </a:r>
                      <a:r>
                        <a:rPr kumimoji="0" lang="zh-CN" altLang="en-US" sz="1500" b="0" i="0" u="none" strike="noStrike" cap="none" normalizeH="0" baseline="0" dirty="0" smtClean="0">
                          <a:ln>
                            <a:noFill/>
                          </a:ln>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T="45741" marB="45741" anchor="ctr" horzOverflow="overflow">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lnTlToBr>
                      <a:noFill/>
                    </a:lnTlToBr>
                    <a:lnBlToTr>
                      <a:noFill/>
                    </a:lnBlToTr>
                    <a:solidFill>
                      <a:srgbClr val="FFFFFF"/>
                    </a:solidFill>
                  </a:tcPr>
                </a:tc>
              </a:tr>
            </a:tbl>
          </a:graphicData>
        </a:graphic>
      </p:graphicFrame>
      <p:sp>
        <p:nvSpPr>
          <p:cNvPr id="2" name="文本框 1"/>
          <p:cNvSpPr txBox="1"/>
          <p:nvPr/>
        </p:nvSpPr>
        <p:spPr>
          <a:xfrm>
            <a:off x="1046834" y="4294789"/>
            <a:ext cx="9701177" cy="553998"/>
          </a:xfrm>
          <a:prstGeom prst="rect">
            <a:avLst/>
          </a:prstGeom>
          <a:noFill/>
        </p:spPr>
        <p:txBody>
          <a:bodyPr wrap="square" rtlCol="0">
            <a:spAutoFit/>
          </a:bodyPr>
          <a:lstStyle/>
          <a:p>
            <a:pPr algn="l">
              <a:lnSpc>
                <a:spcPct val="150000"/>
              </a:lnSpc>
            </a:pP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注：借阅期在寒暑假期间，系统自动顺延，寒假顺延30天，暑假顺延60天。</a:t>
            </a:r>
            <a:endParaRPr lang="zh-CN" altLang="en-US" sz="2000" b="1" dirty="0">
              <a:solidFill>
                <a:srgbClr val="FF0000"/>
              </a:solidFill>
            </a:endParaRPr>
          </a:p>
        </p:txBody>
      </p:sp>
    </p:spTree>
  </p:cSld>
  <p:clrMapOvr>
    <a:masterClrMapping/>
  </p:clrMapOvr>
  <p:transition spd="slow" advTm="5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0"/>
          <p:cNvPicPr>
            <a:picLocks noChangeAspect="1"/>
          </p:cNvPicPr>
          <p:nvPr/>
        </p:nvPicPr>
        <p:blipFill>
          <a:blip r:embed="rId2"/>
          <a:stretch>
            <a:fillRect/>
          </a:stretch>
        </p:blipFill>
        <p:spPr>
          <a:xfrm>
            <a:off x="408942" y="-680085"/>
            <a:ext cx="4401820" cy="3140710"/>
          </a:xfrm>
          <a:prstGeom prst="rect">
            <a:avLst/>
          </a:prstGeom>
        </p:spPr>
      </p:pic>
      <p:sp>
        <p:nvSpPr>
          <p:cNvPr id="3" name="文本框 2"/>
          <p:cNvSpPr txBox="1"/>
          <p:nvPr/>
        </p:nvSpPr>
        <p:spPr>
          <a:xfrm>
            <a:off x="1818642" y="553720"/>
            <a:ext cx="902811" cy="523220"/>
          </a:xfrm>
          <a:prstGeom prst="rect">
            <a:avLst/>
          </a:prstGeom>
          <a:noFill/>
        </p:spPr>
        <p:txBody>
          <a:bodyPr wrap="none" rtlCol="0" anchor="t">
            <a:spAutoFit/>
          </a:bodyPr>
          <a:lstStyle/>
          <a:p>
            <a:pPr algn="l" defTabSz="914400">
              <a:buClrTx/>
              <a:buSzTx/>
              <a:buFontTx/>
            </a:pPr>
            <a:r>
              <a:rPr lang="zh-CN" altLang="en-US" sz="2800" b="1"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续借</a:t>
            </a:r>
          </a:p>
        </p:txBody>
      </p:sp>
      <p:sp>
        <p:nvSpPr>
          <p:cNvPr id="7" name="文本框 6"/>
          <p:cNvSpPr txBox="1"/>
          <p:nvPr/>
        </p:nvSpPr>
        <p:spPr>
          <a:xfrm>
            <a:off x="1619885" y="1649732"/>
            <a:ext cx="9860915" cy="3970318"/>
          </a:xfrm>
          <a:prstGeom prst="rect">
            <a:avLst/>
          </a:prstGeom>
          <a:noFill/>
        </p:spPr>
        <p:txBody>
          <a:bodyPr wrap="square" rtlCol="0">
            <a:spAutoFit/>
          </a:bodyPr>
          <a:lstStyle/>
          <a:p>
            <a:pPr algn="l">
              <a:lnSpc>
                <a:spcPct val="150000"/>
              </a:lnSpc>
            </a:pP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续借图书有以下三种方法：</a:t>
            </a:r>
            <a:endPar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30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带要续借的书和读者证到借书处办理手续；</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30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）登录</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图书馆网站进入的“我的图书馆”办理；</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30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通过“微信图书馆”-“我的图书馆”-“</a:t>
            </a:r>
            <a:r>
              <a:rPr lang="zh-CN" altLang="zh-CN" sz="2400" dirty="0" smtClean="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借阅</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信息/续借”办理。</a:t>
            </a:r>
            <a:endParaRPr lang="zh-CN" altLang="en-US" sz="2400" dirty="0"/>
          </a:p>
        </p:txBody>
      </p:sp>
    </p:spTree>
  </p:cSld>
  <p:clrMapOvr>
    <a:masterClrMapping/>
  </p:clrMapOvr>
  <p:transition spd="slow" advTm="5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711325" y="1744984"/>
            <a:ext cx="8620760" cy="3296287"/>
          </a:xfrm>
          <a:prstGeom prst="rect">
            <a:avLst/>
          </a:prstGeom>
          <a:noFill/>
        </p:spPr>
        <p:txBody>
          <a:bodyPr wrap="square" rtlCol="0">
            <a:spAutoFit/>
          </a:bodyPr>
          <a:lstStyle/>
          <a:p>
            <a:pPr algn="l">
              <a:lnSpc>
                <a:spcPct val="150000"/>
              </a:lnSpc>
            </a:pPr>
            <a:r>
              <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（1 ）所借的文学类图书请到三楼文学书库办理还书手续；</a:t>
            </a:r>
            <a:endPar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210000"/>
              </a:lnSpc>
            </a:pPr>
            <a:r>
              <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 ）其他类图书</a:t>
            </a:r>
            <a:r>
              <a:rPr 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在</a:t>
            </a:r>
            <a:r>
              <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馆一楼服务台还书处办理相关手续。</a:t>
            </a:r>
            <a:endParaRPr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lnSpc>
                <a:spcPct val="210000"/>
              </a:lnSpc>
            </a:pPr>
            <a:r>
              <a:rPr 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r>
              <a:rPr lang="zh-CN"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p>
          <a:p>
            <a:pPr algn="l">
              <a:lnSpc>
                <a:spcPct val="210000"/>
              </a:lnSpc>
            </a:pPr>
            <a:r>
              <a:rPr lang="zh-CN"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还书时注意关注电脑上显示的个人信息，看是否正确。</a:t>
            </a:r>
            <a:endParaRPr lang="zh-CN" sz="20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210000"/>
              </a:lnSpc>
            </a:pPr>
            <a:r>
              <a:rPr 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         如有出入，请即时与工作人员核对。</a:t>
            </a:r>
            <a:endParaRPr lang="zh-CN" altLang="en-US" sz="2000" dirty="0"/>
          </a:p>
        </p:txBody>
      </p:sp>
      <p:pic>
        <p:nvPicPr>
          <p:cNvPr id="2" name="图片 1" descr="10"/>
          <p:cNvPicPr>
            <a:picLocks noChangeAspect="1"/>
          </p:cNvPicPr>
          <p:nvPr/>
        </p:nvPicPr>
        <p:blipFill>
          <a:blip r:embed="rId2"/>
          <a:stretch>
            <a:fillRect/>
          </a:stretch>
        </p:blipFill>
        <p:spPr>
          <a:xfrm>
            <a:off x="408942" y="-680085"/>
            <a:ext cx="4401820" cy="3140710"/>
          </a:xfrm>
          <a:prstGeom prst="rect">
            <a:avLst/>
          </a:prstGeom>
        </p:spPr>
      </p:pic>
      <p:sp>
        <p:nvSpPr>
          <p:cNvPr id="3" name="文本框 2"/>
          <p:cNvSpPr txBox="1"/>
          <p:nvPr/>
        </p:nvSpPr>
        <p:spPr>
          <a:xfrm>
            <a:off x="1818642" y="553720"/>
            <a:ext cx="902811" cy="523220"/>
          </a:xfrm>
          <a:prstGeom prst="rect">
            <a:avLst/>
          </a:prstGeom>
          <a:noFill/>
        </p:spPr>
        <p:txBody>
          <a:bodyPr wrap="none" rtlCol="0" anchor="t">
            <a:spAutoFit/>
          </a:bodyPr>
          <a:lstStyle/>
          <a:p>
            <a:pPr algn="l" defTabSz="914400">
              <a:buClrTx/>
              <a:buSzTx/>
              <a:buFontTx/>
            </a:pPr>
            <a:r>
              <a:rPr lang="zh-CN" altLang="en-US" sz="2800" b="1"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还书</a:t>
            </a:r>
          </a:p>
        </p:txBody>
      </p:sp>
      <p:sp>
        <p:nvSpPr>
          <p:cNvPr id="164" name="Freeform 18"/>
          <p:cNvSpPr>
            <a:spLocks noEditPoints="1"/>
          </p:cNvSpPr>
          <p:nvPr/>
        </p:nvSpPr>
        <p:spPr bwMode="auto">
          <a:xfrm>
            <a:off x="1711401" y="3329445"/>
            <a:ext cx="619871" cy="656800"/>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custDataLst>
              <p:tags r:id="rId1"/>
            </p:custDataLst>
          </p:nvPr>
        </p:nvPicPr>
        <p:blipFill>
          <a:blip r:embed="rId3"/>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4"/>
          <a:srcRect l="16136" t="20488" r="14302" b="20012"/>
          <a:stretch>
            <a:fillRect/>
          </a:stretch>
        </p:blipFill>
        <p:spPr>
          <a:xfrm>
            <a:off x="8403591" y="3790319"/>
            <a:ext cx="2444751" cy="1609725"/>
          </a:xfrm>
          <a:prstGeom prst="rect">
            <a:avLst/>
          </a:prstGeom>
        </p:spPr>
      </p:pic>
      <p:sp>
        <p:nvSpPr>
          <p:cNvPr id="11" name="文本框 10"/>
          <p:cNvSpPr txBox="1"/>
          <p:nvPr/>
        </p:nvSpPr>
        <p:spPr>
          <a:xfrm>
            <a:off x="3907298" y="2967990"/>
            <a:ext cx="3647152" cy="923330"/>
          </a:xfrm>
          <a:prstGeom prst="rect">
            <a:avLst/>
          </a:prstGeom>
          <a:noFill/>
        </p:spPr>
        <p:txBody>
          <a:bodyPr wrap="none" rtlCol="0" anchor="t">
            <a:spAutoFit/>
          </a:bodyPr>
          <a:lstStyle/>
          <a:p>
            <a:pPr algn="dist"/>
            <a:r>
              <a:rPr lang="zh-CN" altLang="en-US" sz="5400" dirty="0" smtClean="0">
                <a:latin typeface="方正毡笔黑简体" panose="03000509000000000000" charset="-122"/>
                <a:ea typeface="方正毡笔黑简体" panose="03000509000000000000" charset="-122"/>
                <a:sym typeface="+mn-ea"/>
              </a:rPr>
              <a:t>三、资源篇</a:t>
            </a:r>
          </a:p>
        </p:txBody>
      </p:sp>
    </p:spTree>
  </p:cSld>
  <p:clrMapOvr>
    <a:masterClrMapping/>
  </p:clrMapOvr>
  <p:transition spd="slow" advTm="5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06585" y="496569"/>
            <a:ext cx="4810939" cy="528524"/>
            <a:chOff x="4172" y="224"/>
            <a:chExt cx="5598" cy="615"/>
          </a:xfrm>
        </p:grpSpPr>
        <p:sp>
          <p:nvSpPr>
            <p:cNvPr id="25" name="圆角矩形 24"/>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26" name="组合 25"/>
            <p:cNvGrpSpPr/>
            <p:nvPr/>
          </p:nvGrpSpPr>
          <p:grpSpPr>
            <a:xfrm>
              <a:off x="9131" y="404"/>
              <a:ext cx="639" cy="255"/>
              <a:chOff x="99840" y="188640"/>
              <a:chExt cx="540715" cy="216024"/>
            </a:xfrm>
          </p:grpSpPr>
          <p:sp>
            <p:nvSpPr>
              <p:cNvPr id="27" name="燕尾形 26"/>
              <p:cNvSpPr/>
              <p:nvPr/>
            </p:nvSpPr>
            <p:spPr>
              <a:xfrm>
                <a:off x="99840"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8" name="燕尾形 27"/>
              <p:cNvSpPr/>
              <p:nvPr/>
            </p:nvSpPr>
            <p:spPr>
              <a:xfrm>
                <a:off x="260388"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9" name="燕尾形 28"/>
              <p:cNvSpPr/>
              <p:nvPr/>
            </p:nvSpPr>
            <p:spPr>
              <a:xfrm>
                <a:off x="424531"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30"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（一）、资源分布</a:t>
              </a:r>
            </a:p>
          </p:txBody>
        </p:sp>
        <p:grpSp>
          <p:nvGrpSpPr>
            <p:cNvPr id="31" name="组合 30"/>
            <p:cNvGrpSpPr/>
            <p:nvPr/>
          </p:nvGrpSpPr>
          <p:grpSpPr>
            <a:xfrm rot="10800000">
              <a:off x="4172" y="404"/>
              <a:ext cx="682" cy="255"/>
              <a:chOff x="452161" y="188640"/>
              <a:chExt cx="577398" cy="216024"/>
            </a:xfrm>
          </p:grpSpPr>
          <p:sp>
            <p:nvSpPr>
              <p:cNvPr id="32"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3"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4"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8" name="文本框 7"/>
          <p:cNvSpPr txBox="1"/>
          <p:nvPr/>
        </p:nvSpPr>
        <p:spPr>
          <a:xfrm>
            <a:off x="1342391" y="1275718"/>
            <a:ext cx="9502140" cy="5013680"/>
          </a:xfrm>
          <a:prstGeom prst="rect">
            <a:avLst/>
          </a:prstGeom>
          <a:noFill/>
        </p:spPr>
        <p:txBody>
          <a:bodyPr wrap="square" rtlCol="0">
            <a:spAutoFit/>
          </a:bodyPr>
          <a:lstStyle/>
          <a:p>
            <a:pPr algn="l" fontAlgn="auto">
              <a:lnSpc>
                <a:spcPct val="150000"/>
              </a:lnSpc>
            </a:pPr>
            <a:r>
              <a:rPr lang="zh-CN" altLang="zh-CN" sz="22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普通书刊</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图书：文学图书在主楼3楼文学书库；其他图书在综合书库1—5楼。</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期刊：附一号楼2楼期刊阅览室。</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22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数字资源</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在校园网环境下登录图书馆网站</a:t>
            </a:r>
            <a:r>
              <a:rPr lang="zh-CN" altLang="zh-CN" sz="1800" dirty="0">
                <a:solidFill>
                  <a:srgbClr val="0070C0"/>
                </a:solidFill>
                <a:latin typeface="微软雅黑" panose="020B0503020204020204" charset="-122"/>
                <a:ea typeface="微软雅黑" panose="020B0503020204020204" charset="-122"/>
                <a:cs typeface="微软雅黑" panose="020B0503020204020204" charset="-122"/>
              </a:rPr>
              <a:t>http://tsg.wtc.edu.cn/</a:t>
            </a: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，点击“数字资源”，选择不同的数据库，即可阅读或下载。</a:t>
            </a:r>
          </a:p>
          <a:p>
            <a:pPr algn="l" fontAlgn="auto">
              <a:lnSpc>
                <a:spcPct val="150000"/>
              </a:lnSpc>
            </a:pP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读者可利用手机、电脑、平板等移动终端使用我校新媒体图书馆：微信图书馆、学习通。</a:t>
            </a:r>
          </a:p>
          <a:p>
            <a:pPr algn="l" fontAlgn="auto">
              <a:lnSpc>
                <a:spcPct val="150000"/>
              </a:lnSpc>
            </a:pP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电子图书借阅机位于图书馆一楼大厅。</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22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图书排架方式</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18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为方便读者使用、馆藏采取开架方式。在书库中，图书按分类排架（分类法见下一条目，读者按分类体系自行在架上查找所需图书。</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spd="slow" advTm="5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06585" y="496569"/>
            <a:ext cx="4810939" cy="528524"/>
            <a:chOff x="4172" y="224"/>
            <a:chExt cx="5598" cy="615"/>
          </a:xfrm>
        </p:grpSpPr>
        <p:sp>
          <p:nvSpPr>
            <p:cNvPr id="25" name="圆角矩形 24"/>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26" name="组合 25"/>
            <p:cNvGrpSpPr/>
            <p:nvPr/>
          </p:nvGrpSpPr>
          <p:grpSpPr>
            <a:xfrm>
              <a:off x="9131" y="404"/>
              <a:ext cx="639" cy="255"/>
              <a:chOff x="99840" y="188640"/>
              <a:chExt cx="540715" cy="216024"/>
            </a:xfrm>
          </p:grpSpPr>
          <p:sp>
            <p:nvSpPr>
              <p:cNvPr id="27" name="燕尾形 26"/>
              <p:cNvSpPr/>
              <p:nvPr/>
            </p:nvSpPr>
            <p:spPr>
              <a:xfrm>
                <a:off x="99840"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8" name="燕尾形 27"/>
              <p:cNvSpPr/>
              <p:nvPr/>
            </p:nvSpPr>
            <p:spPr>
              <a:xfrm>
                <a:off x="260388"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9" name="燕尾形 28"/>
              <p:cNvSpPr/>
              <p:nvPr/>
            </p:nvSpPr>
            <p:spPr>
              <a:xfrm>
                <a:off x="424531"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30"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（二）、中图法</a:t>
              </a:r>
            </a:p>
          </p:txBody>
        </p:sp>
        <p:grpSp>
          <p:nvGrpSpPr>
            <p:cNvPr id="31" name="组合 30"/>
            <p:cNvGrpSpPr/>
            <p:nvPr/>
          </p:nvGrpSpPr>
          <p:grpSpPr>
            <a:xfrm rot="10800000">
              <a:off x="4172" y="404"/>
              <a:ext cx="682" cy="255"/>
              <a:chOff x="452161" y="188640"/>
              <a:chExt cx="577398" cy="216024"/>
            </a:xfrm>
          </p:grpSpPr>
          <p:sp>
            <p:nvSpPr>
              <p:cNvPr id="32"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3"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4"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8" name="文本框 7"/>
          <p:cNvSpPr txBox="1"/>
          <p:nvPr/>
        </p:nvSpPr>
        <p:spPr>
          <a:xfrm>
            <a:off x="733777" y="1314454"/>
            <a:ext cx="11142133" cy="1200329"/>
          </a:xfrm>
          <a:prstGeom prst="rect">
            <a:avLst/>
          </a:prstGeom>
          <a:noFill/>
        </p:spPr>
        <p:txBody>
          <a:bodyPr wrap="square" rtlCol="0">
            <a:spAutoFit/>
          </a:bodyPr>
          <a:lstStyle/>
          <a:p>
            <a:pPr algn="l" fontAlgn="auto">
              <a:lnSpc>
                <a:spcPct val="150000"/>
              </a:lnSpc>
            </a:pP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图书馆图书按《中国图书馆分类法》分类，把图书分为二十二个大类，大类下再层层划分。书架上的图书也是按《中图法》的类号排架。</a:t>
            </a:r>
          </a:p>
        </p:txBody>
      </p:sp>
      <p:pic>
        <p:nvPicPr>
          <p:cNvPr id="6" name="图片 5"/>
          <p:cNvPicPr>
            <a:picLocks noChangeAspect="1"/>
          </p:cNvPicPr>
          <p:nvPr/>
        </p:nvPicPr>
        <p:blipFill>
          <a:blip r:embed="rId2"/>
          <a:srcRect/>
          <a:stretch>
            <a:fillRect/>
          </a:stretch>
        </p:blipFill>
        <p:spPr>
          <a:xfrm>
            <a:off x="4441193" y="2778129"/>
            <a:ext cx="2568575" cy="3627755"/>
          </a:xfrm>
          <a:prstGeom prst="rect">
            <a:avLst/>
          </a:prstGeom>
          <a:effectLst>
            <a:outerShdw blurRad="50800" dist="38100" dir="2700000" algn="tl" rotWithShape="0">
              <a:prstClr val="black">
                <a:alpha val="40000"/>
              </a:prstClr>
            </a:outerShdw>
          </a:effectLst>
        </p:spPr>
      </p:pic>
    </p:spTree>
  </p:cSld>
  <p:clrMapOvr>
    <a:masterClrMapping/>
  </p:clrMapOvr>
  <p:transition spd="slow" advTm="5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96695" y="869317"/>
            <a:ext cx="9502140" cy="4985980"/>
          </a:xfrm>
          <a:prstGeom prst="rect">
            <a:avLst/>
          </a:prstGeom>
          <a:noFill/>
        </p:spPr>
        <p:txBody>
          <a:bodyPr wrap="square" rtlCol="0">
            <a:spAutoFit/>
          </a:bodyPr>
          <a:lstStyle/>
          <a:p>
            <a:pPr algn="l" fontAlgn="auto">
              <a:lnSpc>
                <a:spcPct val="15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一、《中国图书馆分类法》简介</a:t>
            </a: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sz="22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1、基本部类、大类介绍</a:t>
            </a: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国内使用的分类法主要是《中国图书馆分类法》。《中图法》将所有的学科分为5大部22个基本大类。整个分类体系由五大部、基本大类、简表、详表和复分表等组成。</a:t>
            </a:r>
          </a:p>
          <a:p>
            <a:pPr algn="l" fontAlgn="auto">
              <a:lnSpc>
                <a:spcPct val="150000"/>
              </a:lnSpc>
            </a:pPr>
            <a:r>
              <a:rPr lang="zh-CN" altLang="zh-CN" sz="22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2、五大部</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《中图法》设置了五大部类，其排列顺序为：</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马列主义、毛泽东思想、邓小平理论 …………….A</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哲学 宗教……………………………………. ... ..…B</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社会科学…………………………………….. …  C-K</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自然科学……………………………………......   N-X</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综合性图书…………………………………………..Z</a:t>
            </a:r>
          </a:p>
        </p:txBody>
      </p:sp>
    </p:spTree>
  </p:cSld>
  <p:clrMapOvr>
    <a:masterClrMapping/>
  </p:clrMapOvr>
  <p:transition spd="slow" advTm="5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4931" y="708028"/>
            <a:ext cx="9502140" cy="1431161"/>
          </a:xfrm>
          <a:prstGeom prst="rect">
            <a:avLst/>
          </a:prstGeom>
          <a:noFill/>
        </p:spPr>
        <p:txBody>
          <a:bodyPr wrap="square" rtlCol="0">
            <a:spAutoFit/>
          </a:bodyPr>
          <a:lstStyle/>
          <a:p>
            <a:pPr algn="l" fontAlgn="auto">
              <a:lnSpc>
                <a:spcPct val="150000"/>
              </a:lnSpc>
            </a:pPr>
            <a:r>
              <a:rPr lang="zh-CN" altLang="zh-CN" sz="22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3 、 22个基本大类</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基本大类是分类表中的一级类目，它是在基本部类的基础上根据当前学科状况区分形成的一组具有独立体系的纲领性类目。《中图法》在五个部类的基础上设置了</a:t>
            </a:r>
            <a:r>
              <a:rPr lang="en-US"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22</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个基本大类 。</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2418915" y="2453009"/>
            <a:ext cx="6550460" cy="3785763"/>
            <a:chOff x="4758" y="2627"/>
            <a:chExt cx="8782" cy="5339"/>
          </a:xfrm>
        </p:grpSpPr>
        <p:sp>
          <p:nvSpPr>
            <p:cNvPr id="9" name="文本框 8"/>
            <p:cNvSpPr txBox="1"/>
            <p:nvPr/>
          </p:nvSpPr>
          <p:spPr>
            <a:xfrm>
              <a:off x="4758" y="2627"/>
              <a:ext cx="4516" cy="5339"/>
            </a:xfrm>
            <a:prstGeom prst="rect">
              <a:avLst/>
            </a:prstGeom>
            <a:noFill/>
            <a:effectLst>
              <a:outerShdw blurRad="50800" dist="38100" dir="2700000" algn="tl" rotWithShape="0">
                <a:prstClr val="black">
                  <a:alpha val="40000"/>
                </a:prstClr>
              </a:outerShdw>
            </a:effectLst>
          </p:spPr>
          <p:txBody>
            <a:bodyPr wrap="square" rtlCol="0">
              <a:spAutoFit/>
            </a:bodyPr>
            <a:lstStyle/>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A马列主义、毛泽东思想、</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邓小平理论</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B哲学、宗教</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C社会科学总论</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D政治、法律</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E军事</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F经济</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G文化、科学、教育、体育</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H语言、文字</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I文学</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J艺术</a:t>
              </a:r>
            </a:p>
            <a:p>
              <a:pPr algn="l">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K历史、地理</a:t>
              </a:r>
            </a:p>
          </p:txBody>
        </p:sp>
        <p:sp>
          <p:nvSpPr>
            <p:cNvPr id="10" name="文本框 9"/>
            <p:cNvSpPr txBox="1"/>
            <p:nvPr/>
          </p:nvSpPr>
          <p:spPr>
            <a:xfrm>
              <a:off x="9780" y="2832"/>
              <a:ext cx="3760" cy="4905"/>
            </a:xfrm>
            <a:prstGeom prst="rect">
              <a:avLst/>
            </a:prstGeom>
            <a:noFill/>
            <a:effectLst>
              <a:outerShdw blurRad="50800" dist="38100" dir="2700000" algn="tl" rotWithShape="0">
                <a:prstClr val="black">
                  <a:alpha val="40000"/>
                </a:prstClr>
              </a:outerShdw>
            </a:effectLst>
          </p:spPr>
          <p:txBody>
            <a:bodyPr wrap="square" rtlCol="0">
              <a:spAutoFit/>
            </a:bodyPr>
            <a:lstStyle/>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N自然科学总论</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O数理科学和化学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P天文学、地球科学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Q生物科学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R医药、卫生</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S农业科学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T工业技术</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U交通运输</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V航空、航天</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X环境科学、安全科学</a:t>
              </a:r>
              <a:endParaRPr kumimoji="0" lang="zh-CN" altLang="zh-CN" sz="2000" kern="1200" cap="none" spc="0" normalizeH="0" baseline="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a:p>
              <a:pPr marR="0" algn="l" defTabSz="914400">
                <a:buClrTx/>
                <a:buSzTx/>
                <a:buFontTx/>
                <a:buNone/>
              </a:pPr>
              <a:r>
                <a:rPr lang="zh-CN" altLang="zh-CN" sz="20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Z综合性图书</a:t>
              </a:r>
            </a:p>
          </p:txBody>
        </p:sp>
      </p:grpSp>
    </p:spTree>
  </p:cSld>
  <p:clrMapOvr>
    <a:masterClrMapping/>
  </p:clrMapOvr>
  <p:transition spd="slow" advTm="5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70635" y="1166495"/>
            <a:ext cx="9502140" cy="1153160"/>
          </a:xfrm>
          <a:prstGeom prst="rect">
            <a:avLst/>
          </a:prstGeom>
          <a:noFill/>
        </p:spPr>
        <p:txBody>
          <a:bodyPr wrap="square" rtlCol="0">
            <a:spAutoFit/>
          </a:bodyPr>
          <a:lstStyle/>
          <a:p>
            <a:pPr algn="l" fontAlgn="auto">
              <a:lnSpc>
                <a:spcPct val="150000"/>
              </a:lnSpc>
            </a:pPr>
            <a:r>
              <a:rPr lang="zh-CN" altLang="zh-CN" sz="22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4 、 其中“T”类进一步展开为</a:t>
            </a:r>
          </a:p>
          <a:p>
            <a:pPr algn="l" fontAlgn="auto">
              <a:lnSpc>
                <a:spcPct val="150000"/>
              </a:lnSpc>
            </a:pP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177159" name="Group 7"/>
          <p:cNvGraphicFramePr>
            <a:graphicFrameLocks noGrp="1"/>
          </p:cNvGraphicFramePr>
          <p:nvPr>
            <p:custDataLst>
              <p:tags r:id="rId1"/>
            </p:custDataLst>
          </p:nvPr>
        </p:nvGraphicFramePr>
        <p:xfrm>
          <a:off x="2955292" y="2095502"/>
          <a:ext cx="2840356" cy="3552825"/>
        </p:xfrm>
        <a:graphic>
          <a:graphicData uri="http://schemas.openxmlformats.org/drawingml/2006/table">
            <a:tbl>
              <a:tblPr/>
              <a:tblGrid>
                <a:gridCol w="629285"/>
                <a:gridCol w="2211071"/>
              </a:tblGrid>
              <a:tr h="42037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矿业工程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石油、天然气工程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43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TF</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冶金工业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1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金属学与金属工艺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7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机械与仪表工业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7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TJ</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武器工业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1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能源与动力工程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7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原子能技术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7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电工技术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7191" name="Group 39"/>
          <p:cNvGraphicFramePr>
            <a:graphicFrameLocks noGrp="1"/>
          </p:cNvGraphicFramePr>
          <p:nvPr>
            <p:custDataLst>
              <p:tags r:id="rId2"/>
            </p:custDataLst>
          </p:nvPr>
        </p:nvGraphicFramePr>
        <p:xfrm>
          <a:off x="6653532" y="2094865"/>
          <a:ext cx="3027045" cy="3553460"/>
        </p:xfrm>
        <a:graphic>
          <a:graphicData uri="http://schemas.openxmlformats.org/drawingml/2006/table">
            <a:tbl>
              <a:tblPr/>
              <a:tblGrid>
                <a:gridCol w="629285"/>
                <a:gridCol w="2397760"/>
              </a:tblGrid>
              <a:tr h="502920">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无线电电子学、电信技术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555">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自动化技术、计算机技术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化学工业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285">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轻工业、手工业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3720">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建筑科学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285">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TV</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水利工程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黑体" panose="02010609060101010101" charset="-122"/>
                          <a:cs typeface="宋体" panose="02010600030101010101" pitchFamily="2" charset="-122"/>
                        </a:rPr>
                        <a:t>TB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CAC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黑体" panose="02010609060101010101" charset="-122"/>
                          <a:ea typeface="宋体" panose="02010600030101010101" pitchFamily="2" charset="-122"/>
                        </a:rPr>
                        <a:t>一般工业技术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Tm="5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3967" y="594361"/>
            <a:ext cx="9502140" cy="5309146"/>
          </a:xfrm>
          <a:prstGeom prst="rect">
            <a:avLst/>
          </a:prstGeom>
          <a:noFill/>
        </p:spPr>
        <p:txBody>
          <a:bodyPr wrap="square" rtlCol="0">
            <a:spAutoFit/>
          </a:bodyPr>
          <a:lstStyle/>
          <a:p>
            <a:pPr algn="l" fontAlgn="auto">
              <a:lnSpc>
                <a:spcPct val="15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二、简表</a:t>
            </a: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简表是图书分类法的基本类目表。它是由基本大类进一步区分的类目组成，担负着承上启下的作用。《中图法》的简表一般区分到三级类目。以下是节选“I文学”类的简表。</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 文学</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I0 文学理论</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I1 世界文学</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I2 中国文学</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I21作品集</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I22诗歌、韵文</a:t>
            </a:r>
          </a:p>
          <a:p>
            <a:pPr algn="l" fontAlgn="auto">
              <a:lnSpc>
                <a:spcPct val="150000"/>
              </a:lnSpc>
            </a:pPr>
            <a:r>
              <a:rPr lang="zh-CN" altLang="zh-CN" sz="1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上例中，I文学为一级类目；I0文学理论、I1世界文学、I2中国文学为二级类目；I21作品集、I22诗歌、韵文为三级类目。 </a:t>
            </a:r>
          </a:p>
          <a:p>
            <a:pPr algn="l"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advTm="5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144" y="220976"/>
            <a:ext cx="9902757" cy="6617196"/>
          </a:xfrm>
          <a:prstGeom prst="rect">
            <a:avLst/>
          </a:prstGeom>
          <a:noFill/>
        </p:spPr>
        <p:txBody>
          <a:bodyPr wrap="square" rtlCol="0">
            <a:spAutoFit/>
          </a:bodyPr>
          <a:lstStyle/>
          <a:p>
            <a:pPr algn="ctr">
              <a:lnSpc>
                <a:spcPct val="150000"/>
              </a:lnSpc>
              <a:spcAft>
                <a:spcPts val="1200"/>
              </a:spcAft>
            </a:pPr>
            <a:r>
              <a:rPr lang="zh-CN" altLang="en-US" sz="3600" dirty="0" smtClean="0">
                <a:solidFill>
                  <a:prstClr val="black"/>
                </a:solidFill>
                <a:latin typeface="黑体" pitchFamily="49" charset="-122"/>
                <a:ea typeface="黑体" pitchFamily="49" charset="-122"/>
              </a:rPr>
              <a:t>名人与图书馆</a:t>
            </a:r>
            <a:endParaRPr lang="en-US" altLang="zh-CN" sz="3600" dirty="0" smtClean="0">
              <a:solidFill>
                <a:prstClr val="black"/>
              </a:solidFill>
              <a:latin typeface="黑体" pitchFamily="49" charset="-122"/>
              <a:ea typeface="黑体" pitchFamily="49" charset="-122"/>
            </a:endParaRPr>
          </a:p>
          <a:p>
            <a:pPr latinLnBrk="1">
              <a:lnSpc>
                <a:spcPct val="150000"/>
              </a:lnSpc>
            </a:pPr>
            <a:r>
              <a:rPr lang="en-US" altLang="zh-CN" sz="2000" dirty="0" smtClean="0">
                <a:solidFill>
                  <a:prstClr val="black"/>
                </a:solidFill>
              </a:rPr>
              <a:t>1</a:t>
            </a:r>
            <a:r>
              <a:rPr lang="zh-CN" altLang="en-US" sz="2000" dirty="0">
                <a:solidFill>
                  <a:prstClr val="black"/>
                </a:solidFill>
              </a:rPr>
              <a:t>、</a:t>
            </a:r>
            <a:r>
              <a:rPr lang="zh-CN" altLang="en-US" sz="2000" b="1" dirty="0" smtClean="0">
                <a:solidFill>
                  <a:prstClr val="black"/>
                </a:solidFill>
              </a:rPr>
              <a:t>老子</a:t>
            </a:r>
            <a:r>
              <a:rPr lang="zh-CN" altLang="en-US" sz="2000" dirty="0" smtClean="0">
                <a:solidFill>
                  <a:prstClr val="black"/>
                </a:solidFill>
              </a:rPr>
              <a:t>，周朝</a:t>
            </a:r>
            <a:r>
              <a:rPr lang="zh-CN" altLang="en-US" sz="2000" dirty="0">
                <a:solidFill>
                  <a:prstClr val="black"/>
                </a:solidFill>
              </a:rPr>
              <a:t>图书</a:t>
            </a:r>
            <a:r>
              <a:rPr lang="zh-CN" altLang="en-US" sz="2000" dirty="0" smtClean="0">
                <a:solidFill>
                  <a:prstClr val="black"/>
                </a:solidFill>
              </a:rPr>
              <a:t>管理员。</a:t>
            </a:r>
            <a:endParaRPr lang="en-US" altLang="zh-CN" sz="2000" dirty="0" smtClean="0">
              <a:solidFill>
                <a:prstClr val="black"/>
              </a:solidFill>
            </a:endParaRPr>
          </a:p>
          <a:p>
            <a:pPr latinLnBrk="1">
              <a:lnSpc>
                <a:spcPct val="150000"/>
              </a:lnSpc>
            </a:pPr>
            <a:r>
              <a:rPr lang="en-US" altLang="zh-CN" sz="2000" dirty="0" smtClean="0">
                <a:solidFill>
                  <a:prstClr val="black"/>
                </a:solidFill>
              </a:rPr>
              <a:t>2</a:t>
            </a:r>
            <a:r>
              <a:rPr lang="zh-CN" altLang="en-US" sz="2000" dirty="0" smtClean="0">
                <a:solidFill>
                  <a:prstClr val="black"/>
                </a:solidFill>
              </a:rPr>
              <a:t>、</a:t>
            </a:r>
            <a:r>
              <a:rPr lang="zh-CN" altLang="en-US" sz="2000" b="1" dirty="0">
                <a:solidFill>
                  <a:prstClr val="black"/>
                </a:solidFill>
              </a:rPr>
              <a:t>毛泽东</a:t>
            </a:r>
            <a:r>
              <a:rPr lang="zh-CN" altLang="en-US" sz="2000" b="1" dirty="0" smtClean="0">
                <a:solidFill>
                  <a:prstClr val="black"/>
                </a:solidFill>
              </a:rPr>
              <a:t>，</a:t>
            </a:r>
            <a:r>
              <a:rPr lang="zh-CN" altLang="en-US" sz="2000" dirty="0" smtClean="0">
                <a:solidFill>
                  <a:prstClr val="black"/>
                </a:solidFill>
              </a:rPr>
              <a:t>国立</a:t>
            </a:r>
            <a:r>
              <a:rPr lang="zh-CN" altLang="en-US" sz="2000" dirty="0">
                <a:solidFill>
                  <a:prstClr val="black"/>
                </a:solidFill>
              </a:rPr>
              <a:t>北京大学图书管理员</a:t>
            </a:r>
            <a:r>
              <a:rPr lang="zh-CN" altLang="en-US" sz="2000" dirty="0" smtClean="0">
                <a:solidFill>
                  <a:prstClr val="black"/>
                </a:solidFill>
              </a:rPr>
              <a:t>。</a:t>
            </a:r>
            <a:endParaRPr lang="en-US" altLang="zh-CN" sz="2000" dirty="0" smtClean="0">
              <a:solidFill>
                <a:prstClr val="black"/>
              </a:solidFill>
            </a:endParaRPr>
          </a:p>
          <a:p>
            <a:pPr latinLnBrk="1">
              <a:lnSpc>
                <a:spcPct val="150000"/>
              </a:lnSpc>
            </a:pPr>
            <a:r>
              <a:rPr lang="en-US" altLang="zh-CN" sz="2000" dirty="0" smtClean="0">
                <a:solidFill>
                  <a:prstClr val="black"/>
                </a:solidFill>
              </a:rPr>
              <a:t>3</a:t>
            </a:r>
            <a:r>
              <a:rPr lang="zh-CN" altLang="en-US" sz="2000" dirty="0" smtClean="0">
                <a:solidFill>
                  <a:prstClr val="black"/>
                </a:solidFill>
              </a:rPr>
              <a:t>、</a:t>
            </a:r>
            <a:r>
              <a:rPr lang="zh-CN" altLang="en-US" sz="2000" b="1" dirty="0">
                <a:solidFill>
                  <a:prstClr val="black"/>
                </a:solidFill>
              </a:rPr>
              <a:t>爱因斯坦，</a:t>
            </a:r>
            <a:r>
              <a:rPr lang="zh-CN" altLang="en-US" sz="2000" dirty="0">
                <a:solidFill>
                  <a:prstClr val="black"/>
                </a:solidFill>
              </a:rPr>
              <a:t>曾在瑞士伯尔尼专利局任职做图书管理员</a:t>
            </a:r>
            <a:r>
              <a:rPr lang="zh-CN" altLang="en-US" sz="2000" dirty="0" smtClean="0">
                <a:solidFill>
                  <a:prstClr val="black"/>
                </a:solidFill>
              </a:rPr>
              <a:t>。</a:t>
            </a:r>
            <a:endParaRPr lang="zh-CN" altLang="en-US" sz="2000" dirty="0">
              <a:solidFill>
                <a:prstClr val="black"/>
              </a:solidFill>
            </a:endParaRPr>
          </a:p>
          <a:p>
            <a:pPr latinLnBrk="1">
              <a:lnSpc>
                <a:spcPct val="150000"/>
              </a:lnSpc>
            </a:pPr>
            <a:r>
              <a:rPr lang="en-US" altLang="zh-CN" sz="2000" dirty="0">
                <a:solidFill>
                  <a:prstClr val="black"/>
                </a:solidFill>
              </a:rPr>
              <a:t>4</a:t>
            </a:r>
            <a:r>
              <a:rPr lang="zh-CN" altLang="en-US" sz="2000" dirty="0" smtClean="0">
                <a:solidFill>
                  <a:prstClr val="black"/>
                </a:solidFill>
              </a:rPr>
              <a:t>、</a:t>
            </a:r>
            <a:r>
              <a:rPr lang="zh-CN" altLang="en-US" sz="2000" b="1" dirty="0">
                <a:solidFill>
                  <a:prstClr val="black"/>
                </a:solidFill>
              </a:rPr>
              <a:t>梁启超，</a:t>
            </a:r>
            <a:r>
              <a:rPr lang="zh-CN" altLang="en-US" sz="2000" dirty="0">
                <a:solidFill>
                  <a:prstClr val="black"/>
                </a:solidFill>
              </a:rPr>
              <a:t>曾担任京师图书馆（即今天的北京图书馆）馆长。</a:t>
            </a:r>
            <a:endParaRPr lang="en-US" altLang="zh-CN" sz="2000" dirty="0">
              <a:solidFill>
                <a:prstClr val="black"/>
              </a:solidFill>
            </a:endParaRPr>
          </a:p>
          <a:p>
            <a:pPr latinLnBrk="1">
              <a:lnSpc>
                <a:spcPct val="150000"/>
              </a:lnSpc>
            </a:pPr>
            <a:r>
              <a:rPr lang="en-US" altLang="zh-CN" sz="2000" dirty="0" smtClean="0">
                <a:solidFill>
                  <a:prstClr val="black"/>
                </a:solidFill>
              </a:rPr>
              <a:t>5</a:t>
            </a:r>
            <a:r>
              <a:rPr lang="zh-CN" altLang="en-US" sz="2000" dirty="0" smtClean="0">
                <a:solidFill>
                  <a:prstClr val="black"/>
                </a:solidFill>
              </a:rPr>
              <a:t>、</a:t>
            </a:r>
            <a:r>
              <a:rPr lang="zh-CN" altLang="en-US" sz="2000" b="1" dirty="0">
                <a:solidFill>
                  <a:prstClr val="black"/>
                </a:solidFill>
              </a:rPr>
              <a:t>李大钊，</a:t>
            </a:r>
            <a:r>
              <a:rPr lang="zh-CN" altLang="en-US" sz="2000" dirty="0">
                <a:solidFill>
                  <a:prstClr val="black"/>
                </a:solidFill>
              </a:rPr>
              <a:t>曾担任北京大学图书馆主任一职，是中国现代图书馆之父。</a:t>
            </a:r>
            <a:endParaRPr lang="en-US" altLang="zh-CN" sz="2000" dirty="0" smtClean="0">
              <a:solidFill>
                <a:prstClr val="black"/>
              </a:solidFill>
            </a:endParaRPr>
          </a:p>
          <a:p>
            <a:pPr latinLnBrk="1">
              <a:lnSpc>
                <a:spcPct val="150000"/>
              </a:lnSpc>
            </a:pPr>
            <a:r>
              <a:rPr lang="en-US" altLang="zh-CN" sz="2000" dirty="0" smtClean="0">
                <a:solidFill>
                  <a:prstClr val="black"/>
                </a:solidFill>
              </a:rPr>
              <a:t>6</a:t>
            </a:r>
            <a:r>
              <a:rPr lang="zh-CN" altLang="en-US" sz="2000" dirty="0">
                <a:solidFill>
                  <a:prstClr val="black"/>
                </a:solidFill>
              </a:rPr>
              <a:t>、</a:t>
            </a:r>
            <a:r>
              <a:rPr lang="zh-CN" altLang="en-US" sz="2000" b="1" dirty="0" smtClean="0">
                <a:solidFill>
                  <a:prstClr val="black"/>
                </a:solidFill>
              </a:rPr>
              <a:t>莫言，</a:t>
            </a:r>
            <a:r>
              <a:rPr lang="zh-CN" altLang="en-US" sz="2000" dirty="0" smtClean="0">
                <a:solidFill>
                  <a:prstClr val="black"/>
                </a:solidFill>
              </a:rPr>
              <a:t>第一</a:t>
            </a:r>
            <a:r>
              <a:rPr lang="zh-CN" altLang="en-US" sz="2000" dirty="0">
                <a:solidFill>
                  <a:prstClr val="black"/>
                </a:solidFill>
              </a:rPr>
              <a:t>个获得诺贝尔文学奖的中国籍作家。曾是解放军某部图书管理员。</a:t>
            </a:r>
          </a:p>
          <a:p>
            <a:pPr latinLnBrk="1">
              <a:lnSpc>
                <a:spcPct val="150000"/>
              </a:lnSpc>
            </a:pPr>
            <a:r>
              <a:rPr lang="en-US" altLang="zh-CN" sz="2000" dirty="0">
                <a:solidFill>
                  <a:prstClr val="black"/>
                </a:solidFill>
              </a:rPr>
              <a:t>7</a:t>
            </a:r>
            <a:r>
              <a:rPr lang="zh-CN" altLang="en-US" sz="2000" dirty="0">
                <a:solidFill>
                  <a:prstClr val="black"/>
                </a:solidFill>
              </a:rPr>
              <a:t>、</a:t>
            </a:r>
            <a:r>
              <a:rPr lang="zh-CN" altLang="en-US" sz="2000" b="1" dirty="0" smtClean="0">
                <a:solidFill>
                  <a:prstClr val="black"/>
                </a:solidFill>
              </a:rPr>
              <a:t>华罗庚，</a:t>
            </a:r>
            <a:r>
              <a:rPr lang="zh-CN" altLang="en-US" sz="2000" dirty="0" smtClean="0">
                <a:solidFill>
                  <a:prstClr val="black"/>
                </a:solidFill>
              </a:rPr>
              <a:t>清华大学数学系资料室</a:t>
            </a:r>
            <a:r>
              <a:rPr lang="zh-CN" altLang="en-US" sz="2000" dirty="0">
                <a:solidFill>
                  <a:prstClr val="black"/>
                </a:solidFill>
              </a:rPr>
              <a:t>图书管理员。</a:t>
            </a:r>
          </a:p>
          <a:p>
            <a:pPr latinLnBrk="1">
              <a:lnSpc>
                <a:spcPct val="150000"/>
              </a:lnSpc>
            </a:pPr>
            <a:r>
              <a:rPr lang="en-US" altLang="zh-CN" sz="2000" dirty="0">
                <a:solidFill>
                  <a:prstClr val="black"/>
                </a:solidFill>
              </a:rPr>
              <a:t>8</a:t>
            </a:r>
            <a:r>
              <a:rPr lang="zh-CN" altLang="en-US" sz="2000" dirty="0" smtClean="0">
                <a:solidFill>
                  <a:prstClr val="black"/>
                </a:solidFill>
              </a:rPr>
              <a:t>、</a:t>
            </a:r>
            <a:r>
              <a:rPr lang="zh-CN" altLang="en-US" sz="2000" b="1" dirty="0">
                <a:solidFill>
                  <a:prstClr val="black"/>
                </a:solidFill>
              </a:rPr>
              <a:t>陈景润，</a:t>
            </a:r>
            <a:r>
              <a:rPr lang="zh-CN" altLang="en-US" sz="2000" dirty="0">
                <a:solidFill>
                  <a:prstClr val="black"/>
                </a:solidFill>
              </a:rPr>
              <a:t>曾在厦门大学任图书馆管理员。</a:t>
            </a:r>
            <a:endParaRPr lang="en-US" altLang="zh-CN" sz="2000" dirty="0">
              <a:solidFill>
                <a:prstClr val="black"/>
              </a:solidFill>
            </a:endParaRPr>
          </a:p>
          <a:p>
            <a:pPr latinLnBrk="1">
              <a:lnSpc>
                <a:spcPct val="150000"/>
              </a:lnSpc>
            </a:pPr>
            <a:r>
              <a:rPr lang="en-US" altLang="zh-CN" sz="2000" dirty="0" smtClean="0">
                <a:solidFill>
                  <a:prstClr val="black"/>
                </a:solidFill>
              </a:rPr>
              <a:t>9</a:t>
            </a:r>
            <a:r>
              <a:rPr lang="zh-CN" altLang="en-US" sz="2000" dirty="0">
                <a:solidFill>
                  <a:prstClr val="black"/>
                </a:solidFill>
              </a:rPr>
              <a:t>、</a:t>
            </a:r>
            <a:r>
              <a:rPr lang="zh-CN" altLang="en-US" sz="2000" b="1" dirty="0">
                <a:solidFill>
                  <a:prstClr val="black"/>
                </a:solidFill>
              </a:rPr>
              <a:t>洗星</a:t>
            </a:r>
            <a:r>
              <a:rPr lang="zh-CN" altLang="en-US" sz="2000" b="1" dirty="0" smtClean="0">
                <a:solidFill>
                  <a:prstClr val="black"/>
                </a:solidFill>
              </a:rPr>
              <a:t>海，</a:t>
            </a:r>
            <a:r>
              <a:rPr lang="zh-CN" altLang="en-US" sz="2000" dirty="0" smtClean="0">
                <a:solidFill>
                  <a:prstClr val="black"/>
                </a:solidFill>
              </a:rPr>
              <a:t>国立</a:t>
            </a:r>
            <a:r>
              <a:rPr lang="zh-CN" altLang="en-US" sz="2000" dirty="0">
                <a:solidFill>
                  <a:prstClr val="black"/>
                </a:solidFill>
              </a:rPr>
              <a:t>北京大学图书管理员。</a:t>
            </a:r>
          </a:p>
          <a:p>
            <a:pPr latinLnBrk="1">
              <a:lnSpc>
                <a:spcPct val="150000"/>
              </a:lnSpc>
            </a:pPr>
            <a:r>
              <a:rPr lang="en-US" altLang="zh-CN" sz="2000" dirty="0">
                <a:solidFill>
                  <a:prstClr val="black"/>
                </a:solidFill>
              </a:rPr>
              <a:t>10</a:t>
            </a:r>
            <a:r>
              <a:rPr lang="zh-CN" altLang="en-US" sz="2000" dirty="0" smtClean="0">
                <a:solidFill>
                  <a:prstClr val="black"/>
                </a:solidFill>
              </a:rPr>
              <a:t>、</a:t>
            </a:r>
            <a:r>
              <a:rPr lang="zh-CN" altLang="en-US" sz="2000" b="1" dirty="0">
                <a:solidFill>
                  <a:prstClr val="black"/>
                </a:solidFill>
              </a:rPr>
              <a:t>金庸，</a:t>
            </a:r>
            <a:r>
              <a:rPr lang="zh-CN" altLang="en-US" sz="2000" dirty="0">
                <a:solidFill>
                  <a:prstClr val="black"/>
                </a:solidFill>
              </a:rPr>
              <a:t>曾在国立中央图书馆（今重庆白沙上松林地区）担任图书管理员</a:t>
            </a:r>
            <a:r>
              <a:rPr lang="zh-CN" altLang="en-US" sz="2000" dirty="0" smtClean="0">
                <a:solidFill>
                  <a:prstClr val="black"/>
                </a:solidFill>
              </a:rPr>
              <a:t>。</a:t>
            </a:r>
            <a:endParaRPr lang="en-US" altLang="zh-CN" sz="2000" dirty="0" smtClean="0">
              <a:solidFill>
                <a:prstClr val="black"/>
              </a:solidFill>
            </a:endParaRPr>
          </a:p>
          <a:p>
            <a:pPr latinLnBrk="1">
              <a:lnSpc>
                <a:spcPct val="150000"/>
              </a:lnSpc>
            </a:pPr>
            <a:r>
              <a:rPr lang="en-US" altLang="zh-CN" sz="2000" dirty="0">
                <a:solidFill>
                  <a:prstClr val="black"/>
                </a:solidFill>
              </a:rPr>
              <a:t>11</a:t>
            </a:r>
            <a:r>
              <a:rPr lang="zh-CN" altLang="en-US" sz="2000" dirty="0" smtClean="0">
                <a:solidFill>
                  <a:prstClr val="black"/>
                </a:solidFill>
              </a:rPr>
              <a:t>、</a:t>
            </a:r>
            <a:r>
              <a:rPr lang="zh-CN" altLang="en-US" sz="2000" b="1" dirty="0">
                <a:solidFill>
                  <a:prstClr val="black"/>
                </a:solidFill>
              </a:rPr>
              <a:t>梁实秋，</a:t>
            </a:r>
            <a:r>
              <a:rPr lang="zh-CN" altLang="en-US" sz="2000" dirty="0">
                <a:solidFill>
                  <a:prstClr val="black"/>
                </a:solidFill>
              </a:rPr>
              <a:t>曾在山东大学任外文系主任兼图书馆长</a:t>
            </a:r>
            <a:r>
              <a:rPr lang="zh-CN" altLang="en-US" sz="2000" dirty="0" smtClean="0">
                <a:solidFill>
                  <a:prstClr val="black"/>
                </a:solidFill>
              </a:rPr>
              <a:t>。</a:t>
            </a:r>
            <a:endParaRPr lang="en-US" altLang="zh-CN" sz="2000" dirty="0" smtClean="0">
              <a:solidFill>
                <a:prstClr val="black"/>
              </a:solidFill>
            </a:endParaRPr>
          </a:p>
          <a:p>
            <a:pPr latinLnBrk="1">
              <a:lnSpc>
                <a:spcPct val="150000"/>
              </a:lnSpc>
            </a:pPr>
            <a:r>
              <a:rPr lang="en-US" altLang="zh-CN" sz="2000" dirty="0" smtClean="0">
                <a:solidFill>
                  <a:prstClr val="black"/>
                </a:solidFill>
              </a:rPr>
              <a:t>……</a:t>
            </a:r>
            <a:endParaRPr lang="zh-CN" altLang="en-US" sz="2000" dirty="0">
              <a:solidFill>
                <a:prstClr val="black"/>
              </a:solidFill>
            </a:endParaRPr>
          </a:p>
        </p:txBody>
      </p:sp>
    </p:spTree>
    <p:extLst>
      <p:ext uri="{BB962C8B-B14F-4D97-AF65-F5344CB8AC3E}">
        <p14:creationId xmlns:p14="http://schemas.microsoft.com/office/powerpoint/2010/main" val="1055007533"/>
      </p:ext>
    </p:extLst>
  </p:cSld>
  <p:clrMapOvr>
    <a:masterClrMapping/>
  </p:clrMapOvr>
  <p:transition spd="slow" advTm="5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4931" y="495936"/>
            <a:ext cx="9502140" cy="5632311"/>
          </a:xfrm>
          <a:prstGeom prst="rect">
            <a:avLst/>
          </a:prstGeom>
          <a:noFill/>
        </p:spPr>
        <p:txBody>
          <a:bodyPr wrap="square" rtlCol="0">
            <a:spAutoFit/>
          </a:bodyPr>
          <a:lstStyle/>
          <a:p>
            <a:pPr fontAlgn="auto">
              <a:lnSpc>
                <a:spcPct val="15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三、详表</a:t>
            </a:r>
          </a:p>
          <a:p>
            <a:pPr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详表是按照类目之间的等级关系细列出的分类表，它是分类法的正文。据统计《中图法》的详表部分共设有４万多条类目，整个类目表以基本大类为起点，依次逐级区分为二级、三级、四级……直到不宜再区分为止。</a:t>
            </a:r>
          </a:p>
          <a:p>
            <a:pPr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例如：</a:t>
            </a: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具体运用在书籍上，以《绘画技巧大全》这本书为例，它的分类号是J211.2。</a:t>
            </a:r>
          </a:p>
          <a:p>
            <a:pPr fontAlgn="auto">
              <a:lnSpc>
                <a:spcPct val="150000"/>
              </a:lnSpc>
            </a:pP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custDataLst>
              <p:tags r:id="rId1"/>
            </p:custDataLst>
          </p:nvPr>
        </p:nvGraphicFramePr>
        <p:xfrm>
          <a:off x="2676525" y="2705103"/>
          <a:ext cx="7009130" cy="2262505"/>
        </p:xfrm>
        <a:graphic>
          <a:graphicData uri="http://schemas.openxmlformats.org/drawingml/2006/table">
            <a:tbl>
              <a:tblPr firstRow="1" bandRow="1">
                <a:tableStyleId>{5940675A-B579-460E-94D1-54222C63F5DA}</a:tableStyleId>
              </a:tblPr>
              <a:tblGrid>
                <a:gridCol w="2336165"/>
                <a:gridCol w="2334260"/>
                <a:gridCol w="2338705"/>
              </a:tblGrid>
              <a:tr h="323215">
                <a:tc>
                  <a:txBody>
                    <a:bodyPr/>
                    <a:lstStyle/>
                    <a:p>
                      <a:pPr indent="0" algn="ctr">
                        <a:lnSpc>
                          <a:spcPct val="120000"/>
                        </a:lnSpc>
                        <a:buNone/>
                      </a:pPr>
                      <a:r>
                        <a:rPr lang="en-US" sz="1600" b="0">
                          <a:solidFill>
                            <a:srgbClr val="FFFFFF"/>
                          </a:solidFill>
                          <a:latin typeface="宋体" panose="02010600030101010101" pitchFamily="2" charset="-122"/>
                          <a:ea typeface="宋体" panose="02010600030101010101" pitchFamily="2" charset="-122"/>
                          <a:cs typeface="宋体" panose="02010600030101010101" pitchFamily="2" charset="-122"/>
                        </a:rPr>
                        <a:t>分类号</a:t>
                      </a:r>
                      <a:endParaRPr lang="en-US" altLang="en-US" sz="16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indent="0" algn="ctr">
                        <a:lnSpc>
                          <a:spcPct val="120000"/>
                        </a:lnSpc>
                        <a:buNone/>
                      </a:pPr>
                      <a:r>
                        <a:rPr lang="en-US" sz="1600" b="0">
                          <a:solidFill>
                            <a:srgbClr val="FFFFFF"/>
                          </a:solidFill>
                          <a:latin typeface="宋体" panose="02010600030101010101" pitchFamily="2" charset="-122"/>
                          <a:ea typeface="宋体" panose="02010600030101010101" pitchFamily="2" charset="-122"/>
                          <a:cs typeface="宋体" panose="02010600030101010101" pitchFamily="2" charset="-122"/>
                        </a:rPr>
                        <a:t>类目名称</a:t>
                      </a:r>
                      <a:endParaRPr lang="en-US" altLang="en-US" sz="16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p>
                      <a:pPr indent="0" algn="ctr">
                        <a:lnSpc>
                          <a:spcPct val="120000"/>
                        </a:lnSpc>
                        <a:buNone/>
                      </a:pPr>
                      <a:r>
                        <a:rPr lang="en-US" sz="1600" b="0">
                          <a:solidFill>
                            <a:srgbClr val="FFFFFF"/>
                          </a:solidFill>
                          <a:latin typeface="宋体" panose="02010600030101010101" pitchFamily="2" charset="-122"/>
                          <a:ea typeface="宋体" panose="02010600030101010101" pitchFamily="2" charset="-122"/>
                          <a:cs typeface="宋体" panose="02010600030101010101" pitchFamily="2" charset="-122"/>
                        </a:rPr>
                        <a:t>级次</a:t>
                      </a:r>
                      <a:endParaRPr lang="en-US" altLang="en-US" sz="16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FFFFFF"/>
                      </a:solidFill>
                      <a:prstDash val="dot"/>
                    </a:lnL>
                    <a:lnR w="19050" cap="rnd">
                      <a:solidFill>
                        <a:srgbClr val="144D73"/>
                      </a:solidFill>
                      <a:prstDash val="solid"/>
                    </a:lnR>
                    <a:lnT w="19050" cap="rnd">
                      <a:solidFill>
                        <a:srgbClr val="144D73"/>
                      </a:solidFill>
                      <a:prstDash val="solid"/>
                    </a:lnT>
                    <a:lnB w="19050">
                      <a:solidFill>
                        <a:srgbClr val="144D73"/>
                      </a:solidFill>
                      <a:prstDash val="solid"/>
                    </a:lnB>
                    <a:lnTlToBr>
                      <a:noFill/>
                    </a:lnTlToBr>
                    <a:lnBlToTr>
                      <a:noFill/>
                    </a:lnBlToTr>
                    <a:solidFill>
                      <a:srgbClr val="144D73"/>
                    </a:solidFill>
                  </a:tcPr>
                </a:tc>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艺术</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一级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19050">
                      <a:solidFill>
                        <a:srgbClr val="144D73"/>
                      </a:solidFill>
                      <a:prstDash val="solid"/>
                    </a:lnT>
                    <a:lnB w="3175">
                      <a:solidFill>
                        <a:srgbClr val="144D73"/>
                      </a:solidFill>
                      <a:prstDash val="dot"/>
                    </a:lnB>
                    <a:lnTlToBr>
                      <a:noFill/>
                    </a:lnTlToBr>
                    <a:lnBlToTr>
                      <a:noFill/>
                    </a:lnBlToTr>
                    <a:solidFill>
                      <a:srgbClr val="F2F2F2"/>
                    </a:solidFill>
                  </a:tcPr>
                </a:tc>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绘画</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二级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FFFFF"/>
                    </a:solidFill>
                  </a:tcPr>
                </a:tc>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J21</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绘画技术</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三级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2F2F2"/>
                    </a:solidFill>
                  </a:tcPr>
                </a:tc>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J211</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一般技术</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四级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FFFFF"/>
                    </a:solidFill>
                  </a:tcPr>
                </a:tc>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J211.2</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各种题材画技法</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五级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2F2F2"/>
                    </a:solidFill>
                  </a:tcPr>
                </a:tc>
              </a:tr>
              <a:tr h="323215">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J211.22</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9050" cap="rnd">
                      <a:solidFill>
                        <a:srgbClr val="144D73"/>
                      </a:solidFill>
                      <a:prstDash val="solid"/>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生产建设</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p>
                      <a:pPr indent="0" algn="ctr">
                        <a:lnSpc>
                          <a:spcPct val="120000"/>
                        </a:lnSpc>
                        <a:buNone/>
                      </a:pPr>
                      <a:r>
                        <a:rPr lang="en-US" sz="1600" b="0">
                          <a:solidFill>
                            <a:srgbClr val="404040"/>
                          </a:solidFill>
                          <a:latin typeface="宋体" panose="02010600030101010101" pitchFamily="2" charset="-122"/>
                          <a:ea typeface="宋体" panose="02010600030101010101" pitchFamily="2" charset="-122"/>
                          <a:cs typeface="宋体" panose="02010600030101010101" pitchFamily="2" charset="-122"/>
                        </a:rPr>
                        <a:t>六级</a:t>
                      </a:r>
                      <a:endParaRPr lang="en-US" altLang="en-US" sz="16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lnTlToBr>
                      <a:noFill/>
                    </a:lnTlToBr>
                    <a:lnBlToTr>
                      <a:noFill/>
                    </a:lnBlToTr>
                    <a:solidFill>
                      <a:srgbClr val="FFFFFF"/>
                    </a:solidFill>
                  </a:tcPr>
                </a:tc>
              </a:tr>
            </a:tbl>
          </a:graphicData>
        </a:graphic>
      </p:graphicFrame>
    </p:spTree>
  </p:cSld>
  <p:clrMapOvr>
    <a:masterClrMapping/>
  </p:clrMapOvr>
  <p:transition spd="slow" advTm="5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custDataLst>
              <p:tags r:id="rId1"/>
            </p:custDataLst>
          </p:nvPr>
        </p:nvPicPr>
        <p:blipFill>
          <a:blip r:embed="rId3"/>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4"/>
          <a:srcRect l="16136" t="20488" r="14302" b="20012"/>
          <a:stretch>
            <a:fillRect/>
          </a:stretch>
        </p:blipFill>
        <p:spPr>
          <a:xfrm>
            <a:off x="8403591" y="3790319"/>
            <a:ext cx="2444751" cy="1609725"/>
          </a:xfrm>
          <a:prstGeom prst="rect">
            <a:avLst/>
          </a:prstGeom>
        </p:spPr>
      </p:pic>
      <p:sp>
        <p:nvSpPr>
          <p:cNvPr id="11" name="文本框 10"/>
          <p:cNvSpPr txBox="1"/>
          <p:nvPr/>
        </p:nvSpPr>
        <p:spPr>
          <a:xfrm>
            <a:off x="2868552" y="2967990"/>
            <a:ext cx="5724644" cy="923330"/>
          </a:xfrm>
          <a:prstGeom prst="rect">
            <a:avLst/>
          </a:prstGeom>
          <a:noFill/>
        </p:spPr>
        <p:txBody>
          <a:bodyPr wrap="none" rtlCol="0" anchor="t">
            <a:spAutoFit/>
          </a:bodyPr>
          <a:lstStyle/>
          <a:p>
            <a:pPr algn="dist"/>
            <a:r>
              <a:rPr lang="zh-CN" altLang="en-US" sz="5400" dirty="0" smtClean="0">
                <a:latin typeface="方正毡笔黑简体" panose="03000509000000000000" charset="-122"/>
                <a:ea typeface="方正毡笔黑简体" panose="03000509000000000000" charset="-122"/>
                <a:sym typeface="+mn-ea"/>
              </a:rPr>
              <a:t>四、数字资源使用</a:t>
            </a:r>
          </a:p>
        </p:txBody>
      </p:sp>
    </p:spTree>
  </p:cSld>
  <p:clrMapOvr>
    <a:masterClrMapping/>
  </p:clrMapOvr>
  <p:transition spd="slow" advTm="5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325584" y="389889"/>
            <a:ext cx="5043181" cy="528524"/>
            <a:chOff x="4172" y="224"/>
            <a:chExt cx="5868" cy="615"/>
          </a:xfrm>
        </p:grpSpPr>
        <p:sp>
          <p:nvSpPr>
            <p:cNvPr id="36" name="圆角矩形 35"/>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37" name="组合 36"/>
            <p:cNvGrpSpPr/>
            <p:nvPr/>
          </p:nvGrpSpPr>
          <p:grpSpPr>
            <a:xfrm>
              <a:off x="9326" y="404"/>
              <a:ext cx="714" cy="255"/>
              <a:chOff x="264939" y="188640"/>
              <a:chExt cx="604358" cy="216024"/>
            </a:xfrm>
          </p:grpSpPr>
          <p:sp>
            <p:nvSpPr>
              <p:cNvPr id="38" name="燕尾形 37"/>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9" name="燕尾形 38"/>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0" name="燕尾形 39"/>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41"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（一）、我的图书馆</a:t>
              </a:r>
            </a:p>
          </p:txBody>
        </p:sp>
        <p:grpSp>
          <p:nvGrpSpPr>
            <p:cNvPr id="42" name="组合 41"/>
            <p:cNvGrpSpPr/>
            <p:nvPr/>
          </p:nvGrpSpPr>
          <p:grpSpPr>
            <a:xfrm rot="10800000">
              <a:off x="4172" y="404"/>
              <a:ext cx="682" cy="255"/>
              <a:chOff x="452161" y="188640"/>
              <a:chExt cx="577398" cy="216024"/>
            </a:xfrm>
          </p:grpSpPr>
          <p:sp>
            <p:nvSpPr>
              <p:cNvPr id="43"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4"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5"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5" name="矩形 4"/>
          <p:cNvSpPr/>
          <p:nvPr/>
        </p:nvSpPr>
        <p:spPr>
          <a:xfrm>
            <a:off x="814073" y="993775"/>
            <a:ext cx="3689985" cy="496570"/>
          </a:xfrm>
          <a:prstGeom prst="rect">
            <a:avLst/>
          </a:prstGeom>
          <a:solidFill>
            <a:srgbClr val="447DC4"/>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造字工房悦圆（非商用）常规体" pitchFamily="50" charset="-122"/>
              <a:ea typeface="造字工房悦圆（非商用）常规体" pitchFamily="50" charset="-122"/>
            </a:endParaRPr>
          </a:p>
        </p:txBody>
      </p:sp>
      <p:sp>
        <p:nvSpPr>
          <p:cNvPr id="2" name="文本框 1"/>
          <p:cNvSpPr txBox="1"/>
          <p:nvPr/>
        </p:nvSpPr>
        <p:spPr>
          <a:xfrm>
            <a:off x="814071" y="993777"/>
            <a:ext cx="3690620" cy="523220"/>
          </a:xfrm>
          <a:prstGeom prst="rect">
            <a:avLst/>
          </a:prstGeom>
          <a:noFill/>
        </p:spPr>
        <p:txBody>
          <a:bodyPr wrap="square" rtlCol="0">
            <a:spAutoFit/>
          </a:bodyPr>
          <a:lstStyle/>
          <a:p>
            <a:pPr algn="ctr"/>
            <a:r>
              <a:rPr lang="zh-CN" sz="2800" b="1" dirty="0">
                <a:solidFill>
                  <a:schemeClr val="accent2"/>
                </a:solidFill>
                <a:latin typeface="微软雅黑" panose="020B0503020204020204" charset="-122"/>
                <a:ea typeface="微软雅黑" panose="020B0503020204020204" charset="-122"/>
                <a:sym typeface="+mn-ea"/>
              </a:rPr>
              <a:t>如何进入图书馆网站</a:t>
            </a:r>
            <a:endParaRPr lang="zh-CN" altLang="en-US"/>
          </a:p>
        </p:txBody>
      </p:sp>
      <p:sp>
        <p:nvSpPr>
          <p:cNvPr id="3" name="文本框 2"/>
          <p:cNvSpPr txBox="1"/>
          <p:nvPr/>
        </p:nvSpPr>
        <p:spPr>
          <a:xfrm>
            <a:off x="1012193" y="1729742"/>
            <a:ext cx="8364855" cy="1477328"/>
          </a:xfrm>
          <a:prstGeom prst="rect">
            <a:avLst/>
          </a:prstGeom>
          <a:noFill/>
        </p:spPr>
        <p:txBody>
          <a:bodyPr wrap="square" rtlCol="0">
            <a:spAutoFit/>
          </a:bodyPr>
          <a:lstStyle/>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1.打开百度或其他搜索引擎，输入“武汉职业技术学院图书馆”。</a:t>
            </a:r>
          </a:p>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2.输入网址：</a:t>
            </a:r>
            <a:r>
              <a:rPr lang="zh-CN" altLang="zh-CN" sz="1800" dirty="0">
                <a:solidFill>
                  <a:srgbClr val="0070C0"/>
                </a:solidFill>
                <a:latin typeface="微软雅黑" panose="020B0503020204020204" charset="-122"/>
                <a:ea typeface="微软雅黑" panose="020B0503020204020204" charset="-122"/>
                <a:cs typeface="微软雅黑" panose="020B0503020204020204" charset="-122"/>
              </a:rPr>
              <a:t>http://tsg.wtc.edu.cn/</a:t>
            </a:r>
            <a:r>
              <a:rPr lang="zh-CN" altLang="en-US" sz="2000"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3.进入学校网站主页，选择“机构设置”-“直属机构”-“图书馆”。</a:t>
            </a:r>
          </a:p>
        </p:txBody>
      </p:sp>
      <p:pic>
        <p:nvPicPr>
          <p:cNvPr id="31748" name="Picture 7"/>
          <p:cNvPicPr>
            <a:picLocks noChangeAspect="1"/>
          </p:cNvPicPr>
          <p:nvPr/>
        </p:nvPicPr>
        <p:blipFill>
          <a:blip r:embed="rId2"/>
          <a:stretch>
            <a:fillRect/>
          </a:stretch>
        </p:blipFill>
        <p:spPr>
          <a:xfrm>
            <a:off x="2743201" y="3291197"/>
            <a:ext cx="6810235" cy="3180373"/>
          </a:xfrm>
          <a:prstGeom prst="rect">
            <a:avLst/>
          </a:prstGeom>
          <a:noFill/>
          <a:ln w="9525">
            <a:noFill/>
          </a:ln>
        </p:spPr>
      </p:pic>
      <p:sp>
        <p:nvSpPr>
          <p:cNvPr id="4" name="单圆角矩形 3"/>
          <p:cNvSpPr/>
          <p:nvPr/>
        </p:nvSpPr>
        <p:spPr>
          <a:xfrm>
            <a:off x="6458587" y="5710484"/>
            <a:ext cx="441325" cy="285750"/>
          </a:xfrm>
          <a:prstGeom prst="round1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5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5"/>
          <p:cNvPicPr>
            <a:picLocks noChangeAspect="1"/>
          </p:cNvPicPr>
          <p:nvPr/>
        </p:nvPicPr>
        <p:blipFill>
          <a:blip r:embed="rId2"/>
          <a:stretch>
            <a:fillRect/>
          </a:stretch>
        </p:blipFill>
        <p:spPr>
          <a:xfrm>
            <a:off x="5223511" y="2976245"/>
            <a:ext cx="6096000" cy="6096000"/>
          </a:xfrm>
          <a:prstGeom prst="rect">
            <a:avLst/>
          </a:prstGeom>
        </p:spPr>
      </p:pic>
      <p:sp>
        <p:nvSpPr>
          <p:cNvPr id="100" name="文本框 99"/>
          <p:cNvSpPr txBox="1"/>
          <p:nvPr/>
        </p:nvSpPr>
        <p:spPr>
          <a:xfrm>
            <a:off x="6320156" y="2669260"/>
            <a:ext cx="5409000" cy="4524315"/>
          </a:xfrm>
          <a:prstGeom prst="rect">
            <a:avLst/>
          </a:prstGeom>
          <a:noFill/>
          <a:ln w="9525">
            <a:noFill/>
          </a:ln>
        </p:spPr>
        <p:txBody>
          <a:bodyPr wrap="square">
            <a:spAutoFit/>
          </a:bodyPr>
          <a:lstStyle/>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algn="just" fontAlgn="auto">
              <a:lnSpc>
                <a:spcPct val="150000"/>
              </a:lnSpc>
            </a:pPr>
            <a:r>
              <a:rPr lang="en-US" altLang="zh-CN" sz="2000" b="0" dirty="0" smtClean="0">
                <a:latin typeface="微软雅黑" panose="020B0503020204020204" charset="-122"/>
                <a:ea typeface="微软雅黑" panose="020B0503020204020204" charset="-122"/>
                <a:cs typeface="微软雅黑" panose="020B0503020204020204" charset="-122"/>
              </a:rPr>
              <a:t>1</a:t>
            </a:r>
            <a:r>
              <a:rPr lang="zh-CN" altLang="en-US" sz="2000" b="0" dirty="0" smtClean="0">
                <a:latin typeface="微软雅黑" panose="020B0503020204020204" charset="-122"/>
                <a:ea typeface="微软雅黑" panose="020B0503020204020204" charset="-122"/>
                <a:cs typeface="微软雅黑" panose="020B0503020204020204" charset="-122"/>
              </a:rPr>
              <a:t>、进入图书馆网站后，点击进入统一检索平台，可</a:t>
            </a:r>
            <a:r>
              <a:rPr lang="zh-CN" altLang="en-US" sz="2000" b="0" dirty="0">
                <a:latin typeface="微软雅黑" panose="020B0503020204020204" charset="-122"/>
                <a:ea typeface="微软雅黑" panose="020B0503020204020204" charset="-122"/>
                <a:cs typeface="微软雅黑" panose="020B0503020204020204" charset="-122"/>
              </a:rPr>
              <a:t>选择两种登录</a:t>
            </a:r>
            <a:r>
              <a:rPr lang="zh-CN" altLang="en-US" sz="2000" b="0" dirty="0" smtClean="0">
                <a:latin typeface="微软雅黑" panose="020B0503020204020204" charset="-122"/>
                <a:ea typeface="微软雅黑" panose="020B0503020204020204" charset="-122"/>
                <a:cs typeface="微软雅黑" panose="020B0503020204020204" charset="-122"/>
              </a:rPr>
              <a:t>方式</a:t>
            </a:r>
            <a:r>
              <a:rPr lang="zh-CN" altLang="en-US" sz="2000" dirty="0" smtClean="0">
                <a:latin typeface="微软雅黑" panose="020B0503020204020204" charset="-122"/>
                <a:ea typeface="微软雅黑" panose="020B0503020204020204" charset="-122"/>
                <a:cs typeface="微软雅黑" panose="020B0503020204020204" charset="-122"/>
                <a:sym typeface="Wingdings" pitchFamily="2" charset="2"/>
              </a:rPr>
              <a:t>：（</a:t>
            </a:r>
            <a:r>
              <a:rPr lang="en-US" altLang="zh-CN" sz="2000" dirty="0" smtClean="0">
                <a:latin typeface="微软雅黑" panose="020B0503020204020204" charset="-122"/>
                <a:ea typeface="微软雅黑" panose="020B0503020204020204" charset="-122"/>
                <a:cs typeface="微软雅黑" panose="020B0503020204020204" charset="-122"/>
                <a:sym typeface="Wingdings" pitchFamily="2" charset="2"/>
              </a:rPr>
              <a:t>1</a:t>
            </a:r>
            <a:r>
              <a:rPr lang="zh-CN" altLang="en-US" sz="2000" dirty="0" smtClean="0">
                <a:latin typeface="微软雅黑" panose="020B0503020204020204" charset="-122"/>
                <a:ea typeface="微软雅黑" panose="020B0503020204020204" charset="-122"/>
                <a:cs typeface="微软雅黑" panose="020B0503020204020204" charset="-122"/>
                <a:sym typeface="Wingdings" pitchFamily="2" charset="2"/>
              </a:rPr>
              <a:t>）</a:t>
            </a:r>
            <a:r>
              <a:rPr lang="zh-CN" altLang="en-US" sz="2000" b="0" dirty="0" smtClean="0">
                <a:latin typeface="微软雅黑" panose="020B0503020204020204" charset="-122"/>
                <a:ea typeface="微软雅黑" panose="020B0503020204020204" charset="-122"/>
                <a:cs typeface="微软雅黑" panose="020B0503020204020204" charset="-122"/>
              </a:rPr>
              <a:t>统一</a:t>
            </a:r>
            <a:r>
              <a:rPr lang="zh-CN" altLang="en-US" sz="2000" b="0" dirty="0">
                <a:latin typeface="微软雅黑" panose="020B0503020204020204" charset="-122"/>
                <a:ea typeface="微软雅黑" panose="020B0503020204020204" charset="-122"/>
                <a:cs typeface="微软雅黑" panose="020B0503020204020204" charset="-122"/>
              </a:rPr>
              <a:t>身份认证</a:t>
            </a:r>
            <a:r>
              <a:rPr lang="zh-CN" altLang="en-US" sz="2000" b="0" dirty="0" smtClean="0">
                <a:latin typeface="微软雅黑" panose="020B0503020204020204" charset="-122"/>
                <a:ea typeface="微软雅黑" panose="020B0503020204020204" charset="-122"/>
                <a:cs typeface="微软雅黑" panose="020B0503020204020204" charset="-122"/>
              </a:rPr>
              <a:t>登录，账号</a:t>
            </a:r>
            <a:r>
              <a:rPr lang="zh-CN" altLang="en-US" sz="2000" b="0" dirty="0">
                <a:latin typeface="微软雅黑" panose="020B0503020204020204" charset="-122"/>
                <a:ea typeface="微软雅黑" panose="020B0503020204020204" charset="-122"/>
                <a:cs typeface="微软雅黑" panose="020B0503020204020204" charset="-122"/>
              </a:rPr>
              <a:t>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一卡通卡号</a:t>
            </a:r>
            <a:r>
              <a:rPr lang="zh-CN" altLang="en-US" sz="2000" b="0" dirty="0">
                <a:latin typeface="微软雅黑" panose="020B0503020204020204" charset="-122"/>
                <a:ea typeface="微软雅黑" panose="020B0503020204020204" charset="-122"/>
                <a:cs typeface="微软雅黑" panose="020B0503020204020204" charset="-122"/>
              </a:rPr>
              <a:t>，初始密码为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身份证后六位</a:t>
            </a:r>
            <a:r>
              <a:rPr lang="zh-CN" altLang="en-US" sz="2000" b="0" dirty="0" smtClean="0">
                <a:latin typeface="微软雅黑" panose="020B0503020204020204" charset="-122"/>
                <a:ea typeface="微软雅黑" panose="020B0503020204020204" charset="-122"/>
                <a:cs typeface="微软雅黑" panose="020B0503020204020204" charset="-122"/>
              </a:rPr>
              <a:t>；（</a:t>
            </a:r>
            <a:r>
              <a:rPr lang="en-US" altLang="zh-CN" sz="2000" b="0" dirty="0" smtClean="0">
                <a:latin typeface="微软雅黑" panose="020B0503020204020204" charset="-122"/>
                <a:ea typeface="微软雅黑" panose="020B0503020204020204" charset="-122"/>
                <a:cs typeface="微软雅黑" panose="020B0503020204020204" charset="-122"/>
              </a:rPr>
              <a:t>2</a:t>
            </a:r>
            <a:r>
              <a:rPr lang="zh-CN" altLang="en-US" sz="2000" b="0" dirty="0" smtClean="0">
                <a:latin typeface="微软雅黑" panose="020B0503020204020204" charset="-122"/>
                <a:ea typeface="微软雅黑" panose="020B0503020204020204" charset="-122"/>
                <a:cs typeface="微软雅黑" panose="020B0503020204020204" charset="-122"/>
              </a:rPr>
              <a:t>）账号</a:t>
            </a:r>
            <a:r>
              <a:rPr lang="zh-CN" altLang="en-US" sz="2000" b="0" dirty="0">
                <a:latin typeface="微软雅黑" panose="020B0503020204020204" charset="-122"/>
                <a:ea typeface="微软雅黑" panose="020B0503020204020204" charset="-122"/>
                <a:cs typeface="微软雅黑" panose="020B0503020204020204" charset="-122"/>
              </a:rPr>
              <a:t>密码</a:t>
            </a:r>
            <a:r>
              <a:rPr lang="zh-CN" altLang="en-US" sz="2000" b="0" dirty="0" smtClean="0">
                <a:latin typeface="微软雅黑" panose="020B0503020204020204" charset="-122"/>
                <a:ea typeface="微软雅黑" panose="020B0503020204020204" charset="-122"/>
                <a:cs typeface="微软雅黑" panose="020B0503020204020204" charset="-122"/>
              </a:rPr>
              <a:t>登录，登录</a:t>
            </a:r>
            <a:r>
              <a:rPr lang="zh-CN" altLang="en-US" sz="2000" b="0" dirty="0">
                <a:latin typeface="微软雅黑" panose="020B0503020204020204" charset="-122"/>
                <a:ea typeface="微软雅黑" panose="020B0503020204020204" charset="-122"/>
                <a:cs typeface="微软雅黑" panose="020B0503020204020204" charset="-122"/>
              </a:rPr>
              <a:t>账号为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一卡通卡号</a:t>
            </a:r>
            <a:r>
              <a:rPr lang="zh-CN" altLang="en-US" sz="2000" b="0" dirty="0">
                <a:latin typeface="微软雅黑" panose="020B0503020204020204" charset="-122"/>
                <a:ea typeface="微软雅黑" panose="020B0503020204020204" charset="-122"/>
                <a:cs typeface="微软雅黑" panose="020B0503020204020204" charset="-122"/>
              </a:rPr>
              <a:t>，初始密码为</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@Wtcedu一卡通卡号</a:t>
            </a:r>
            <a:r>
              <a:rPr lang="zh-CN" altLang="en-US" sz="2000" b="0" dirty="0">
                <a:latin typeface="微软雅黑" panose="020B0503020204020204" charset="-122"/>
                <a:ea typeface="微软雅黑" panose="020B0503020204020204" charset="-122"/>
                <a:cs typeface="微软雅黑" panose="020B0503020204020204" charset="-122"/>
              </a:rPr>
              <a:t>。</a:t>
            </a:r>
          </a:p>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3"/>
          <a:stretch>
            <a:fillRect/>
          </a:stretch>
        </p:blipFill>
        <p:spPr>
          <a:xfrm>
            <a:off x="910591" y="3248025"/>
            <a:ext cx="4587240" cy="2852420"/>
          </a:xfrm>
          <a:prstGeom prst="rect">
            <a:avLst/>
          </a:prstGeom>
        </p:spPr>
      </p:pic>
      <p:sp>
        <p:nvSpPr>
          <p:cNvPr id="10" name="矩形 9"/>
          <p:cNvSpPr/>
          <p:nvPr/>
        </p:nvSpPr>
        <p:spPr>
          <a:xfrm>
            <a:off x="542926" y="350524"/>
            <a:ext cx="4263391" cy="495935"/>
          </a:xfrm>
          <a:prstGeom prst="rect">
            <a:avLst/>
          </a:prstGeom>
          <a:solidFill>
            <a:srgbClr val="ED7D31"/>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2400" dirty="0">
              <a:solidFill>
                <a:prstClr val="white"/>
              </a:solidFill>
              <a:latin typeface="造字工房悦圆（非商用）常规体" pitchFamily="50" charset="-122"/>
              <a:ea typeface="造字工房悦圆（非商用）常规体" pitchFamily="50" charset="-122"/>
            </a:endParaRPr>
          </a:p>
        </p:txBody>
      </p:sp>
      <p:sp>
        <p:nvSpPr>
          <p:cNvPr id="6" name="矩形 5"/>
          <p:cNvSpPr/>
          <p:nvPr/>
        </p:nvSpPr>
        <p:spPr>
          <a:xfrm>
            <a:off x="7881609" y="951862"/>
            <a:ext cx="1620957" cy="523220"/>
          </a:xfrm>
          <a:prstGeom prst="rect">
            <a:avLst/>
          </a:prstGeom>
        </p:spPr>
        <p:txBody>
          <a:bodyPr wrap="none">
            <a:spAutoFit/>
          </a:bodyPr>
          <a:lstStyle/>
          <a:p>
            <a:pPr algn="l">
              <a:buClrTx/>
              <a:buSzTx/>
              <a:buFontTx/>
              <a:defRPr/>
            </a:pPr>
            <a:r>
              <a:rPr lang="zh-CN" sz="2800" b="1" dirty="0">
                <a:solidFill>
                  <a:schemeClr val="bg1"/>
                </a:solidFill>
                <a:latin typeface="微软雅黑" panose="020B0503020204020204" charset="-122"/>
                <a:ea typeface="微软雅黑" panose="020B0503020204020204" charset="-122"/>
              </a:rPr>
              <a:t>义务馆员</a:t>
            </a:r>
          </a:p>
        </p:txBody>
      </p:sp>
      <p:sp>
        <p:nvSpPr>
          <p:cNvPr id="13" name="矩形 12"/>
          <p:cNvSpPr/>
          <p:nvPr/>
        </p:nvSpPr>
        <p:spPr>
          <a:xfrm>
            <a:off x="8008609" y="1078862"/>
            <a:ext cx="1620957" cy="523220"/>
          </a:xfrm>
          <a:prstGeom prst="rect">
            <a:avLst/>
          </a:prstGeom>
        </p:spPr>
        <p:txBody>
          <a:bodyPr wrap="none">
            <a:spAutoFit/>
          </a:bodyPr>
          <a:lstStyle/>
          <a:p>
            <a:pPr algn="l">
              <a:buClrTx/>
              <a:buSzTx/>
              <a:buFontTx/>
              <a:defRPr/>
            </a:pPr>
            <a:r>
              <a:rPr lang="zh-CN" sz="2800" b="1" dirty="0">
                <a:solidFill>
                  <a:schemeClr val="bg1"/>
                </a:solidFill>
                <a:latin typeface="微软雅黑" panose="020B0503020204020204" charset="-122"/>
                <a:ea typeface="微软雅黑" panose="020B0503020204020204" charset="-122"/>
              </a:rPr>
              <a:t>义务馆员</a:t>
            </a:r>
          </a:p>
        </p:txBody>
      </p:sp>
      <p:sp>
        <p:nvSpPr>
          <p:cNvPr id="20" name="文本框 19"/>
          <p:cNvSpPr txBox="1"/>
          <p:nvPr/>
        </p:nvSpPr>
        <p:spPr>
          <a:xfrm>
            <a:off x="542927" y="350522"/>
            <a:ext cx="4422140" cy="480131"/>
          </a:xfrm>
          <a:prstGeom prst="rect">
            <a:avLst/>
          </a:prstGeom>
          <a:noFill/>
        </p:spPr>
        <p:txBody>
          <a:bodyPr wrap="square" rtlCol="0">
            <a:spAutoFit/>
          </a:bodyPr>
          <a:lstStyle/>
          <a:p>
            <a:pPr>
              <a:lnSpc>
                <a:spcPct val="90000"/>
              </a:lnSpc>
            </a:pPr>
            <a:r>
              <a:rPr lang="zh-CN" sz="2800" b="1" dirty="0">
                <a:solidFill>
                  <a:schemeClr val="bg1"/>
                </a:solidFill>
                <a:latin typeface="微软雅黑" panose="020B0503020204020204" charset="-122"/>
                <a:ea typeface="微软雅黑" panose="020B0503020204020204" charset="-122"/>
                <a:sym typeface="+mn-ea"/>
              </a:rPr>
              <a:t>如何登录</a:t>
            </a:r>
            <a:r>
              <a:rPr lang="en-US" altLang="zh-CN" sz="2800" b="1" dirty="0" smtClean="0">
                <a:solidFill>
                  <a:schemeClr val="bg1"/>
                </a:solidFill>
                <a:latin typeface="微软雅黑" panose="020B0503020204020204" charset="-122"/>
                <a:ea typeface="微软雅黑" panose="020B0503020204020204" charset="-122"/>
                <a:sym typeface="+mn-ea"/>
              </a:rPr>
              <a:t>“</a:t>
            </a:r>
            <a:r>
              <a:rPr lang="zh-CN" altLang="en-US" sz="2800" b="1" smtClean="0">
                <a:solidFill>
                  <a:schemeClr val="bg1"/>
                </a:solidFill>
                <a:latin typeface="微软雅黑" panose="020B0503020204020204" charset="-122"/>
                <a:ea typeface="微软雅黑" panose="020B0503020204020204" charset="-122"/>
                <a:sym typeface="+mn-ea"/>
              </a:rPr>
              <a:t>我的图书馆</a:t>
            </a:r>
            <a:r>
              <a:rPr lang="en-US" altLang="zh-CN" sz="2800" b="1" smtClean="0">
                <a:solidFill>
                  <a:schemeClr val="bg1"/>
                </a:solidFill>
                <a:latin typeface="微软雅黑" panose="020B0503020204020204" charset="-122"/>
                <a:ea typeface="微软雅黑" panose="020B0503020204020204" charset="-122"/>
                <a:sym typeface="+mn-ea"/>
              </a:rPr>
              <a:t>”</a:t>
            </a:r>
            <a:endParaRPr lang="en-US" altLang="zh-CN" sz="2800" b="1" dirty="0">
              <a:solidFill>
                <a:schemeClr val="bg1"/>
              </a:solidFill>
              <a:latin typeface="微软雅黑" panose="020B0503020204020204" charset="-122"/>
              <a:ea typeface="微软雅黑" panose="020B0503020204020204" charset="-122"/>
              <a:sym typeface="+mn-ea"/>
            </a:endParaRPr>
          </a:p>
        </p:txBody>
      </p:sp>
      <p:pic>
        <p:nvPicPr>
          <p:cNvPr id="22" name="图片 21"/>
          <p:cNvPicPr>
            <a:picLocks noChangeAspect="1"/>
          </p:cNvPicPr>
          <p:nvPr/>
        </p:nvPicPr>
        <p:blipFill>
          <a:blip r:embed="rId4"/>
          <a:stretch>
            <a:fillRect/>
          </a:stretch>
        </p:blipFill>
        <p:spPr>
          <a:xfrm>
            <a:off x="739140" y="951869"/>
            <a:ext cx="9987280" cy="2101215"/>
          </a:xfrm>
          <a:prstGeom prst="rect">
            <a:avLst/>
          </a:prstGeom>
        </p:spPr>
      </p:pic>
      <p:sp>
        <p:nvSpPr>
          <p:cNvPr id="23" name="矩形 22"/>
          <p:cNvSpPr/>
          <p:nvPr/>
        </p:nvSpPr>
        <p:spPr>
          <a:xfrm>
            <a:off x="9700262" y="1000125"/>
            <a:ext cx="703580" cy="3937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5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664201" y="350522"/>
            <a:ext cx="4580891" cy="3231654"/>
          </a:xfrm>
          <a:prstGeom prst="rect">
            <a:avLst/>
          </a:prstGeom>
          <a:noFill/>
          <a:ln w="9525">
            <a:noFill/>
          </a:ln>
        </p:spPr>
        <p:txBody>
          <a:bodyPr wrap="square">
            <a:spAutoFit/>
          </a:bodyPr>
          <a:lstStyle/>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2000" b="0" dirty="0" smtClean="0">
                <a:latin typeface="微软雅黑" panose="020B0503020204020204" charset="-122"/>
                <a:ea typeface="微软雅黑" panose="020B0503020204020204" charset="-122"/>
                <a:cs typeface="微软雅黑" panose="020B0503020204020204" charset="-122"/>
              </a:rPr>
              <a:t>点击右上角头像，选择</a:t>
            </a:r>
            <a:r>
              <a:rPr lang="en-US" altLang="zh-CN" sz="2000" b="0" dirty="0" smtClean="0">
                <a:latin typeface="微软雅黑" panose="020B0503020204020204" charset="-122"/>
                <a:ea typeface="微软雅黑" panose="020B0503020204020204" charset="-122"/>
                <a:cs typeface="微软雅黑" panose="020B0503020204020204" charset="-122"/>
              </a:rPr>
              <a:t>“</a:t>
            </a:r>
            <a:r>
              <a:rPr lang="zh-CN" altLang="en-US" sz="2000" b="0" dirty="0">
                <a:latin typeface="微软雅黑" panose="020B0503020204020204" charset="-122"/>
                <a:ea typeface="微软雅黑" panose="020B0503020204020204" charset="-122"/>
                <a:cs typeface="微软雅黑" panose="020B0503020204020204" charset="-122"/>
              </a:rPr>
              <a:t>我的图书馆</a:t>
            </a:r>
            <a:r>
              <a:rPr lang="en-US" altLang="zh-CN" sz="2000" b="0" dirty="0" smtClean="0">
                <a:latin typeface="微软雅黑" panose="020B0503020204020204" charset="-122"/>
                <a:ea typeface="微软雅黑" panose="020B0503020204020204" charset="-122"/>
                <a:cs typeface="微软雅黑" panose="020B0503020204020204" charset="-122"/>
              </a:rPr>
              <a:t>”</a:t>
            </a:r>
            <a:r>
              <a:rPr lang="zh-CN" altLang="en-US" sz="2000" b="0" dirty="0" smtClean="0">
                <a:latin typeface="微软雅黑" panose="020B0503020204020204" charset="-122"/>
                <a:ea typeface="微软雅黑" panose="020B0503020204020204" charset="-122"/>
                <a:cs typeface="微软雅黑" panose="020B0503020204020204" charset="-122"/>
              </a:rPr>
              <a:t> 或</a:t>
            </a:r>
            <a:r>
              <a:rPr lang="en-US" altLang="zh-CN" sz="2000" b="0" dirty="0" smtClean="0">
                <a:latin typeface="微软雅黑" panose="020B0503020204020204" charset="-122"/>
                <a:ea typeface="微软雅黑" panose="020B0503020204020204" charset="-122"/>
                <a:cs typeface="微软雅黑" panose="020B0503020204020204" charset="-122"/>
              </a:rPr>
              <a:t>“</a:t>
            </a:r>
            <a:r>
              <a:rPr lang="zh-CN" altLang="en-US" sz="2000" b="0" dirty="0">
                <a:latin typeface="微软雅黑" panose="020B0503020204020204" charset="-122"/>
                <a:ea typeface="微软雅黑" panose="020B0503020204020204" charset="-122"/>
                <a:cs typeface="微软雅黑" panose="020B0503020204020204" charset="-122"/>
              </a:rPr>
              <a:t>我的借阅</a:t>
            </a:r>
            <a:r>
              <a:rPr lang="en-US" altLang="zh-CN" sz="2000" b="0" dirty="0">
                <a:latin typeface="微软雅黑" panose="020B0503020204020204" charset="-122"/>
                <a:ea typeface="微软雅黑" panose="020B0503020204020204" charset="-122"/>
                <a:cs typeface="微软雅黑" panose="020B0503020204020204" charset="-122"/>
              </a:rPr>
              <a:t>”</a:t>
            </a:r>
            <a:r>
              <a:rPr lang="zh-CN" altLang="en-US" sz="2000" b="0" dirty="0">
                <a:latin typeface="微软雅黑" panose="020B0503020204020204" charset="-122"/>
                <a:ea typeface="微软雅黑" panose="020B0503020204020204" charset="-122"/>
                <a:cs typeface="微软雅黑" panose="020B0503020204020204" charset="-122"/>
              </a:rPr>
              <a:t>。</a:t>
            </a: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zh-CN" altLang="en-US" sz="24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542927" y="350524"/>
            <a:ext cx="1760855" cy="495935"/>
          </a:xfrm>
          <a:prstGeom prst="rect">
            <a:avLst/>
          </a:prstGeom>
          <a:solidFill>
            <a:srgbClr val="ED7D31"/>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2400" dirty="0">
              <a:solidFill>
                <a:prstClr val="white"/>
              </a:solidFill>
              <a:latin typeface="造字工房悦圆（非商用）常规体" pitchFamily="50" charset="-122"/>
              <a:ea typeface="造字工房悦圆（非商用）常规体" pitchFamily="50" charset="-122"/>
            </a:endParaRPr>
          </a:p>
        </p:txBody>
      </p:sp>
      <p:sp>
        <p:nvSpPr>
          <p:cNvPr id="20" name="文本框 19"/>
          <p:cNvSpPr txBox="1"/>
          <p:nvPr/>
        </p:nvSpPr>
        <p:spPr>
          <a:xfrm>
            <a:off x="542925" y="350522"/>
            <a:ext cx="1670051" cy="480131"/>
          </a:xfrm>
          <a:prstGeom prst="rect">
            <a:avLst/>
          </a:prstGeom>
          <a:noFill/>
        </p:spPr>
        <p:txBody>
          <a:bodyPr wrap="square" rtlCol="0">
            <a:spAutoFit/>
          </a:bodyPr>
          <a:lstStyle/>
          <a:p>
            <a:pPr>
              <a:lnSpc>
                <a:spcPct val="90000"/>
              </a:lnSpc>
            </a:pPr>
            <a:r>
              <a:rPr lang="zh-CN" altLang="en-US" sz="2800" b="1" dirty="0">
                <a:solidFill>
                  <a:schemeClr val="bg1"/>
                </a:solidFill>
                <a:latin typeface="微软雅黑" panose="020B0503020204020204" charset="-122"/>
                <a:ea typeface="微软雅黑" panose="020B0503020204020204" charset="-122"/>
                <a:sym typeface="+mn-ea"/>
              </a:rPr>
              <a:t>图书续借</a:t>
            </a:r>
          </a:p>
        </p:txBody>
      </p:sp>
      <p:pic>
        <p:nvPicPr>
          <p:cNvPr id="2" name="图片 1"/>
          <p:cNvPicPr>
            <a:picLocks noChangeAspect="1"/>
          </p:cNvPicPr>
          <p:nvPr/>
        </p:nvPicPr>
        <p:blipFill>
          <a:blip r:embed="rId2"/>
          <a:stretch>
            <a:fillRect/>
          </a:stretch>
        </p:blipFill>
        <p:spPr>
          <a:xfrm>
            <a:off x="963295" y="1238885"/>
            <a:ext cx="3209925" cy="3238500"/>
          </a:xfrm>
          <a:prstGeom prst="rect">
            <a:avLst/>
          </a:prstGeom>
        </p:spPr>
      </p:pic>
      <p:cxnSp>
        <p:nvCxnSpPr>
          <p:cNvPr id="3" name="直接箭头连接符 2"/>
          <p:cNvCxnSpPr/>
          <p:nvPr/>
        </p:nvCxnSpPr>
        <p:spPr>
          <a:xfrm flipH="1">
            <a:off x="4650742" y="1965960"/>
            <a:ext cx="6673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stretch>
            <a:fillRect/>
          </a:stretch>
        </p:blipFill>
        <p:spPr>
          <a:xfrm>
            <a:off x="963298" y="4721229"/>
            <a:ext cx="9877425" cy="1514475"/>
          </a:xfrm>
          <a:prstGeom prst="rect">
            <a:avLst/>
          </a:prstGeom>
        </p:spPr>
      </p:pic>
      <p:sp>
        <p:nvSpPr>
          <p:cNvPr id="9" name="矩形 8"/>
          <p:cNvSpPr/>
          <p:nvPr/>
        </p:nvSpPr>
        <p:spPr>
          <a:xfrm>
            <a:off x="5608958" y="1339850"/>
            <a:ext cx="4636135" cy="125158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36895" y="2861949"/>
            <a:ext cx="4635500" cy="1476375"/>
          </a:xfrm>
          <a:prstGeom prst="rect">
            <a:avLst/>
          </a:prstGeom>
          <a:noFill/>
        </p:spPr>
        <p:txBody>
          <a:bodyPr wrap="square" rtlCol="0">
            <a:spAutoFit/>
          </a:bodyPr>
          <a:lstStyle/>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勾选需要续借的图书，点击批量续借即可完成图书续借，图书续借天数为60天。</a:t>
            </a:r>
          </a:p>
        </p:txBody>
      </p:sp>
      <p:sp>
        <p:nvSpPr>
          <p:cNvPr id="14" name="矩形 13"/>
          <p:cNvSpPr/>
          <p:nvPr/>
        </p:nvSpPr>
        <p:spPr>
          <a:xfrm>
            <a:off x="5636263" y="2802890"/>
            <a:ext cx="4671695" cy="146558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stCxn id="12" idx="2"/>
          </p:cNvCxnSpPr>
          <p:nvPr/>
        </p:nvCxnSpPr>
        <p:spPr>
          <a:xfrm flipH="1">
            <a:off x="7948297" y="4338320"/>
            <a:ext cx="6351" cy="549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9300" y="497205"/>
            <a:ext cx="1795780" cy="496570"/>
          </a:xfrm>
          <a:prstGeom prst="rect">
            <a:avLst/>
          </a:prstGeom>
          <a:solidFill>
            <a:srgbClr val="447DC4"/>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造字工房悦圆（非商用）常规体" pitchFamily="50" charset="-122"/>
              <a:ea typeface="造字工房悦圆（非商用）常规体" pitchFamily="50" charset="-122"/>
            </a:endParaRPr>
          </a:p>
        </p:txBody>
      </p:sp>
      <p:sp>
        <p:nvSpPr>
          <p:cNvPr id="2" name="文本框 1"/>
          <p:cNvSpPr txBox="1"/>
          <p:nvPr/>
        </p:nvSpPr>
        <p:spPr>
          <a:xfrm>
            <a:off x="814070" y="471805"/>
            <a:ext cx="1731010" cy="521970"/>
          </a:xfrm>
          <a:prstGeom prst="rect">
            <a:avLst/>
          </a:prstGeom>
          <a:noFill/>
        </p:spPr>
        <p:txBody>
          <a:bodyPr wrap="square" rtlCol="0">
            <a:spAutoFit/>
          </a:bodyPr>
          <a:lstStyle/>
          <a:p>
            <a:pPr algn="ctr"/>
            <a:r>
              <a:rPr lang="zh-CN" altLang="en-US" sz="2800" b="1" dirty="0">
                <a:solidFill>
                  <a:srgbClr val="ED7D31"/>
                </a:solidFill>
                <a:latin typeface="微软雅黑" panose="020B0503020204020204" charset="-122"/>
                <a:ea typeface="微软雅黑" panose="020B0503020204020204" charset="-122"/>
                <a:sym typeface="+mn-ea"/>
              </a:rPr>
              <a:t>图书检索</a:t>
            </a:r>
            <a:endParaRPr lang="zh-CN" altLang="en-US">
              <a:solidFill>
                <a:prstClr val="black"/>
              </a:solidFill>
            </a:endParaRPr>
          </a:p>
        </p:txBody>
      </p:sp>
      <p:sp>
        <p:nvSpPr>
          <p:cNvPr id="3" name="文本框 2"/>
          <p:cNvSpPr txBox="1"/>
          <p:nvPr/>
        </p:nvSpPr>
        <p:spPr>
          <a:xfrm>
            <a:off x="814070" y="1134745"/>
            <a:ext cx="9947910" cy="1014730"/>
          </a:xfrm>
          <a:prstGeom prst="rect">
            <a:avLst/>
          </a:prstGeom>
          <a:noFill/>
        </p:spPr>
        <p:txBody>
          <a:bodyPr wrap="square" rtlCol="0">
            <a:spAutoFit/>
          </a:bodyPr>
          <a:lstStyle/>
          <a:p>
            <a:pPr>
              <a:lnSpc>
                <a:spcPct val="150000"/>
              </a:lnSpc>
            </a:pPr>
            <a:r>
              <a:rPr lang="en-US" altLang="zh-CN" sz="2000" dirty="0">
                <a:solidFill>
                  <a:prstClr val="black"/>
                </a:solidFill>
                <a:latin typeface="微软雅黑" panose="020B0503020204020204" charset="-122"/>
                <a:ea typeface="微软雅黑" panose="020B0503020204020204" charset="-122"/>
                <a:cs typeface="微软雅黑" panose="020B0503020204020204" charset="-122"/>
              </a:rPr>
              <a:t>       </a:t>
            </a:r>
            <a:r>
              <a:rPr lang="zh-CN" altLang="en-US" sz="2000" dirty="0">
                <a:solidFill>
                  <a:prstClr val="black"/>
                </a:solidFill>
                <a:latin typeface="微软雅黑" panose="020B0503020204020204" charset="-122"/>
                <a:ea typeface="微软雅黑" panose="020B0503020204020204" charset="-122"/>
                <a:cs typeface="微软雅黑" panose="020B0503020204020204" charset="-122"/>
              </a:rPr>
              <a:t>进入图书馆主页后，可在检索栏进行图书检索。检索图书时，可以选择不同的字段，比如题名、责任者、出版社等，这里以题名为例进行检索。</a:t>
            </a:r>
          </a:p>
        </p:txBody>
      </p:sp>
      <p:sp>
        <p:nvSpPr>
          <p:cNvPr id="4" name="单圆角矩形 3"/>
          <p:cNvSpPr/>
          <p:nvPr/>
        </p:nvSpPr>
        <p:spPr>
          <a:xfrm>
            <a:off x="6458587" y="5710484"/>
            <a:ext cx="441325" cy="285750"/>
          </a:xfrm>
          <a:prstGeom prst="round1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p:cNvPicPr>
            <a:picLocks noChangeAspect="1"/>
          </p:cNvPicPr>
          <p:nvPr/>
        </p:nvPicPr>
        <p:blipFill>
          <a:blip r:embed="rId2"/>
          <a:stretch>
            <a:fillRect/>
          </a:stretch>
        </p:blipFill>
        <p:spPr>
          <a:xfrm>
            <a:off x="1120775" y="2272665"/>
            <a:ext cx="9220835" cy="3437890"/>
          </a:xfrm>
          <a:prstGeom prst="rect">
            <a:avLst/>
          </a:prstGeom>
        </p:spPr>
      </p:pic>
    </p:spTree>
    <p:extLst>
      <p:ext uri="{BB962C8B-B14F-4D97-AF65-F5344CB8AC3E}">
        <p14:creationId xmlns:p14="http://schemas.microsoft.com/office/powerpoint/2010/main" val="1998284926"/>
      </p:ext>
    </p:extLst>
  </p:cSld>
  <p:clrMapOvr>
    <a:masterClrMapping/>
  </p:clrMapOvr>
  <p:transition spd="slow" advTm="5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0830" y="320675"/>
            <a:ext cx="11446510" cy="5828030"/>
          </a:xfrm>
          <a:prstGeom prst="rect">
            <a:avLst/>
          </a:prstGeom>
        </p:spPr>
      </p:pic>
      <p:sp>
        <p:nvSpPr>
          <p:cNvPr id="4" name="文本框 3"/>
          <p:cNvSpPr txBox="1"/>
          <p:nvPr/>
        </p:nvSpPr>
        <p:spPr>
          <a:xfrm>
            <a:off x="6556375" y="2710815"/>
            <a:ext cx="2951480" cy="1198880"/>
          </a:xfrm>
          <a:prstGeom prst="rect">
            <a:avLst/>
          </a:prstGeom>
          <a:noFill/>
        </p:spPr>
        <p:txBody>
          <a:bodyPr wrap="square" rtlCol="0">
            <a:spAutoFit/>
          </a:bodyPr>
          <a:lstStyle/>
          <a:p>
            <a:r>
              <a:rPr lang="zh-CN" altLang="en-US" b="1">
                <a:solidFill>
                  <a:srgbClr val="FF0000"/>
                </a:solidFill>
              </a:rPr>
              <a:t>检索结果显示馆内有该书且有可借复本，点开检索结果查看具体馆藏地点及索书号找书</a:t>
            </a:r>
            <a:r>
              <a:rPr lang="zh-CN" altLang="en-US">
                <a:solidFill>
                  <a:prstClr val="black"/>
                </a:solidFill>
              </a:rPr>
              <a:t>。</a:t>
            </a:r>
          </a:p>
        </p:txBody>
      </p:sp>
    </p:spTree>
    <p:extLst>
      <p:ext uri="{BB962C8B-B14F-4D97-AF65-F5344CB8AC3E}">
        <p14:creationId xmlns:p14="http://schemas.microsoft.com/office/powerpoint/2010/main" val="3561025934"/>
      </p:ext>
    </p:extLst>
  </p:cSld>
  <p:clrMapOvr>
    <a:masterClrMapping/>
  </p:clrMapOvr>
  <p:transition spd="slow" advTm="5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905635" y="323850"/>
            <a:ext cx="8380730" cy="6210935"/>
          </a:xfrm>
          <a:prstGeom prst="rect">
            <a:avLst/>
          </a:prstGeom>
        </p:spPr>
      </p:pic>
      <p:sp>
        <p:nvSpPr>
          <p:cNvPr id="6" name="文本框 5"/>
          <p:cNvSpPr txBox="1"/>
          <p:nvPr/>
        </p:nvSpPr>
        <p:spPr>
          <a:xfrm>
            <a:off x="4979035" y="4509135"/>
            <a:ext cx="3084195" cy="645160"/>
          </a:xfrm>
          <a:prstGeom prst="rect">
            <a:avLst/>
          </a:prstGeom>
          <a:noFill/>
        </p:spPr>
        <p:txBody>
          <a:bodyPr wrap="square" rtlCol="0">
            <a:spAutoFit/>
          </a:bodyPr>
          <a:lstStyle/>
          <a:p>
            <a:r>
              <a:rPr lang="zh-CN" altLang="en-US" b="1">
                <a:solidFill>
                  <a:srgbClr val="FF0000"/>
                </a:solidFill>
              </a:rPr>
              <a:t>根据相关信息，可于流通书库找到该书。</a:t>
            </a:r>
          </a:p>
        </p:txBody>
      </p:sp>
    </p:spTree>
    <p:extLst>
      <p:ext uri="{BB962C8B-B14F-4D97-AF65-F5344CB8AC3E}">
        <p14:creationId xmlns:p14="http://schemas.microsoft.com/office/powerpoint/2010/main" val="1677363811"/>
      </p:ext>
    </p:extLst>
  </p:cSld>
  <p:clrMapOvr>
    <a:masterClrMapping/>
  </p:clrMapOvr>
  <p:transition spd="slow" advTm="5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07" y="1045393"/>
            <a:ext cx="9058275" cy="5410200"/>
          </a:xfrm>
          <a:prstGeom prst="rect">
            <a:avLst/>
          </a:prstGeom>
        </p:spPr>
      </p:pic>
      <p:grpSp>
        <p:nvGrpSpPr>
          <p:cNvPr id="6" name="组合 5"/>
          <p:cNvGrpSpPr/>
          <p:nvPr/>
        </p:nvGrpSpPr>
        <p:grpSpPr>
          <a:xfrm>
            <a:off x="3325584" y="389889"/>
            <a:ext cx="5043181" cy="528524"/>
            <a:chOff x="4172" y="224"/>
            <a:chExt cx="5868" cy="615"/>
          </a:xfrm>
        </p:grpSpPr>
        <p:sp>
          <p:nvSpPr>
            <p:cNvPr id="7" name="圆角矩形 6"/>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8" name="组合 7"/>
            <p:cNvGrpSpPr/>
            <p:nvPr/>
          </p:nvGrpSpPr>
          <p:grpSpPr>
            <a:xfrm>
              <a:off x="9326" y="404"/>
              <a:ext cx="714" cy="255"/>
              <a:chOff x="264939" y="188640"/>
              <a:chExt cx="604358" cy="216024"/>
            </a:xfrm>
          </p:grpSpPr>
          <p:sp>
            <p:nvSpPr>
              <p:cNvPr id="14" name="燕尾形 13"/>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5" name="燕尾形 14"/>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6" name="燕尾形 15"/>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9"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（二）、数据库</a:t>
              </a:r>
            </a:p>
          </p:txBody>
        </p:sp>
        <p:grpSp>
          <p:nvGrpSpPr>
            <p:cNvPr id="10" name="组合 9"/>
            <p:cNvGrpSpPr/>
            <p:nvPr/>
          </p:nvGrpSpPr>
          <p:grpSpPr>
            <a:xfrm rot="10800000">
              <a:off x="4172" y="404"/>
              <a:ext cx="682" cy="255"/>
              <a:chOff x="452161" y="188640"/>
              <a:chExt cx="577398" cy="216024"/>
            </a:xfrm>
          </p:grpSpPr>
          <p:sp>
            <p:nvSpPr>
              <p:cNvPr id="11"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2"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3"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Tree>
    <p:extLst>
      <p:ext uri="{BB962C8B-B14F-4D97-AF65-F5344CB8AC3E}">
        <p14:creationId xmlns:p14="http://schemas.microsoft.com/office/powerpoint/2010/main" val="4193722436"/>
      </p:ext>
    </p:extLst>
  </p:cSld>
  <p:clrMapOvr>
    <a:masterClrMapping/>
  </p:clrMapOvr>
  <p:transition spd="slow" advTm="5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017" y="466931"/>
            <a:ext cx="11118715" cy="5262979"/>
          </a:xfrm>
          <a:prstGeom prst="rect">
            <a:avLst/>
          </a:prstGeom>
          <a:noFill/>
        </p:spPr>
        <p:txBody>
          <a:bodyPr wrap="square" rtlCol="0">
            <a:spAutoFit/>
          </a:bodyPr>
          <a:lstStyle/>
          <a:p>
            <a:pPr>
              <a:lnSpc>
                <a:spcPct val="200000"/>
              </a:lnSpc>
            </a:pPr>
            <a:r>
              <a:rPr lang="en-US" altLang="zh-CN" sz="2400" b="1" dirty="0" smtClean="0">
                <a:solidFill>
                  <a:prstClr val="black"/>
                </a:solidFill>
              </a:rPr>
              <a:t>1</a:t>
            </a:r>
            <a:r>
              <a:rPr lang="zh-CN" altLang="en-US" sz="2400" b="1" dirty="0" smtClean="0">
                <a:solidFill>
                  <a:prstClr val="black"/>
                </a:solidFill>
              </a:rPr>
              <a:t>、学术类数字资源：</a:t>
            </a:r>
            <a:r>
              <a:rPr lang="zh-CN" altLang="en-US" sz="2400" dirty="0" smtClean="0">
                <a:solidFill>
                  <a:prstClr val="black"/>
                </a:solidFill>
              </a:rPr>
              <a:t>中国知网（期刊、硕博）、万方数据（期刊、学位、标准）、超星学术资源发现系统、读秀学术搜索</a:t>
            </a:r>
            <a:endParaRPr lang="en-US" altLang="zh-CN" sz="2400" dirty="0" smtClean="0">
              <a:solidFill>
                <a:prstClr val="black"/>
              </a:solidFill>
            </a:endParaRPr>
          </a:p>
          <a:p>
            <a:pPr>
              <a:lnSpc>
                <a:spcPct val="200000"/>
              </a:lnSpc>
            </a:pPr>
            <a:r>
              <a:rPr lang="en-US" altLang="zh-CN" sz="2400" b="1" dirty="0" smtClean="0">
                <a:solidFill>
                  <a:prstClr val="black"/>
                </a:solidFill>
              </a:rPr>
              <a:t>2</a:t>
            </a:r>
            <a:r>
              <a:rPr lang="zh-CN" altLang="en-US" sz="2400" b="1" dirty="0" smtClean="0">
                <a:solidFill>
                  <a:prstClr val="black"/>
                </a:solidFill>
              </a:rPr>
              <a:t>、提升综合素质类数字资源：</a:t>
            </a:r>
            <a:r>
              <a:rPr lang="zh-CN" altLang="en-US" sz="2400" dirty="0" smtClean="0">
                <a:solidFill>
                  <a:prstClr val="black"/>
                </a:solidFill>
              </a:rPr>
              <a:t>起点考试网、超星视频、新时代党建思政教育数据库、中科</a:t>
            </a:r>
            <a:r>
              <a:rPr lang="en-US" altLang="zh-CN" sz="2400" dirty="0" err="1" smtClean="0">
                <a:solidFill>
                  <a:prstClr val="black"/>
                </a:solidFill>
                <a:latin typeface="Times New Roman" pitchFamily="18" charset="0"/>
                <a:cs typeface="Times New Roman" pitchFamily="18" charset="0"/>
              </a:rPr>
              <a:t>VIPExam</a:t>
            </a:r>
            <a:r>
              <a:rPr lang="zh-CN" altLang="en-US" sz="2400" dirty="0" smtClean="0">
                <a:solidFill>
                  <a:prstClr val="black"/>
                </a:solidFill>
                <a:latin typeface="Times New Roman" pitchFamily="18" charset="0"/>
                <a:cs typeface="Times New Roman" pitchFamily="18" charset="0"/>
              </a:rPr>
              <a:t>考试学习数据库、中科</a:t>
            </a:r>
            <a:r>
              <a:rPr lang="en-US" altLang="zh-CN" sz="2400" dirty="0" err="1" smtClean="0">
                <a:solidFill>
                  <a:prstClr val="black"/>
                </a:solidFill>
                <a:latin typeface="Times New Roman" pitchFamily="18" charset="0"/>
                <a:cs typeface="Times New Roman" pitchFamily="18" charset="0"/>
              </a:rPr>
              <a:t>UMajor</a:t>
            </a:r>
            <a:r>
              <a:rPr lang="zh-CN" altLang="en-US" sz="2400" dirty="0" smtClean="0">
                <a:solidFill>
                  <a:prstClr val="black"/>
                </a:solidFill>
                <a:latin typeface="Times New Roman" pitchFamily="18" charset="0"/>
                <a:cs typeface="Times New Roman" pitchFamily="18" charset="0"/>
              </a:rPr>
              <a:t>大学专业课学习数据库、博看期刊数据库</a:t>
            </a:r>
            <a:endParaRPr lang="en-US" altLang="zh-CN" sz="2400" dirty="0" smtClean="0">
              <a:solidFill>
                <a:prstClr val="black"/>
              </a:solidFill>
              <a:latin typeface="Times New Roman" pitchFamily="18" charset="0"/>
              <a:cs typeface="Times New Roman" pitchFamily="18" charset="0"/>
            </a:endParaRPr>
          </a:p>
          <a:p>
            <a:pPr>
              <a:lnSpc>
                <a:spcPct val="200000"/>
              </a:lnSpc>
            </a:pPr>
            <a:r>
              <a:rPr lang="en-US" altLang="zh-CN" sz="2400" b="1" dirty="0" smtClean="0">
                <a:solidFill>
                  <a:prstClr val="black"/>
                </a:solidFill>
                <a:latin typeface="Times New Roman" pitchFamily="18" charset="0"/>
                <a:cs typeface="Times New Roman" pitchFamily="18" charset="0"/>
              </a:rPr>
              <a:t>3</a:t>
            </a:r>
            <a:r>
              <a:rPr lang="zh-CN" altLang="en-US" sz="2400" b="1" dirty="0" smtClean="0">
                <a:solidFill>
                  <a:prstClr val="black"/>
                </a:solidFill>
                <a:latin typeface="Times New Roman" pitchFamily="18" charset="0"/>
                <a:cs typeface="Times New Roman" pitchFamily="18" charset="0"/>
              </a:rPr>
              <a:t>、电子图书类数字资源：</a:t>
            </a:r>
            <a:r>
              <a:rPr lang="zh-CN" altLang="en-US" sz="2400" dirty="0">
                <a:solidFill>
                  <a:prstClr val="black"/>
                </a:solidFill>
              </a:rPr>
              <a:t>超星电</a:t>
            </a:r>
            <a:r>
              <a:rPr lang="zh-CN" altLang="en-US" sz="2400" dirty="0" smtClean="0">
                <a:solidFill>
                  <a:prstClr val="black"/>
                </a:solidFill>
              </a:rPr>
              <a:t>子书、文泉学堂知识库、畅想之星电子书</a:t>
            </a:r>
            <a:endParaRPr lang="en-US" altLang="zh-CN" sz="2400" dirty="0" smtClean="0">
              <a:solidFill>
                <a:prstClr val="black"/>
              </a:solidFill>
            </a:endParaRPr>
          </a:p>
          <a:p>
            <a:pPr>
              <a:lnSpc>
                <a:spcPct val="200000"/>
              </a:lnSpc>
            </a:pPr>
            <a:r>
              <a:rPr lang="en-US" altLang="zh-CN" sz="2400" b="1" dirty="0" smtClean="0">
                <a:solidFill>
                  <a:prstClr val="black"/>
                </a:solidFill>
              </a:rPr>
              <a:t>4</a:t>
            </a:r>
            <a:r>
              <a:rPr lang="zh-CN" altLang="en-US" sz="2400" b="1" dirty="0" smtClean="0">
                <a:solidFill>
                  <a:prstClr val="black"/>
                </a:solidFill>
              </a:rPr>
              <a:t>、图书馆移动</a:t>
            </a:r>
            <a:r>
              <a:rPr lang="en-US" altLang="zh-CN" sz="2400" b="1" dirty="0" smtClean="0">
                <a:solidFill>
                  <a:prstClr val="black"/>
                </a:solidFill>
              </a:rPr>
              <a:t>APP: </a:t>
            </a:r>
            <a:r>
              <a:rPr lang="zh-CN" altLang="en-US" sz="2400" dirty="0" smtClean="0">
                <a:solidFill>
                  <a:prstClr val="black"/>
                </a:solidFill>
              </a:rPr>
              <a:t>超</a:t>
            </a:r>
            <a:r>
              <a:rPr lang="zh-CN" altLang="en-US" sz="2400" dirty="0">
                <a:solidFill>
                  <a:prstClr val="black"/>
                </a:solidFill>
              </a:rPr>
              <a:t>星学习通</a:t>
            </a:r>
          </a:p>
        </p:txBody>
      </p:sp>
    </p:spTree>
    <p:extLst>
      <p:ext uri="{BB962C8B-B14F-4D97-AF65-F5344CB8AC3E}">
        <p14:creationId xmlns:p14="http://schemas.microsoft.com/office/powerpoint/2010/main" val="384617515"/>
      </p:ext>
    </p:extLst>
  </p:cSld>
  <p:clrMapOvr>
    <a:masterClrMapping/>
  </p:clrMapOvr>
  <p:transition spd="slow" advTm="5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144" y="311289"/>
            <a:ext cx="9902757" cy="1846659"/>
          </a:xfrm>
          <a:prstGeom prst="rect">
            <a:avLst/>
          </a:prstGeom>
          <a:noFill/>
        </p:spPr>
        <p:txBody>
          <a:bodyPr wrap="square" rtlCol="0">
            <a:spAutoFit/>
          </a:bodyPr>
          <a:lstStyle/>
          <a:p>
            <a:pPr algn="ctr">
              <a:lnSpc>
                <a:spcPct val="150000"/>
              </a:lnSpc>
              <a:spcBef>
                <a:spcPts val="2400"/>
              </a:spcBef>
              <a:spcAft>
                <a:spcPts val="1200"/>
              </a:spcAft>
            </a:pPr>
            <a:r>
              <a:rPr lang="zh-CN" altLang="en-US" sz="2800" b="1" dirty="0">
                <a:solidFill>
                  <a:prstClr val="black"/>
                </a:solidFill>
                <a:latin typeface="宋体" pitchFamily="2" charset="-122"/>
                <a:ea typeface="宋体" pitchFamily="2" charset="-122"/>
              </a:rPr>
              <a:t>神</a:t>
            </a:r>
            <a:r>
              <a:rPr lang="zh-CN" altLang="en-US" sz="2800" b="1" dirty="0" smtClean="0">
                <a:solidFill>
                  <a:prstClr val="black"/>
                </a:solidFill>
                <a:latin typeface="宋体" pitchFamily="2" charset="-122"/>
                <a:ea typeface="宋体" pitchFamily="2" charset="-122"/>
              </a:rPr>
              <a:t>之职业，图书馆管理员！</a:t>
            </a:r>
            <a:endParaRPr lang="en-US" altLang="zh-CN" sz="2800" b="1" dirty="0">
              <a:solidFill>
                <a:prstClr val="black"/>
              </a:solidFill>
              <a:latin typeface="宋体" pitchFamily="2" charset="-122"/>
              <a:ea typeface="宋体" pitchFamily="2" charset="-122"/>
            </a:endParaRPr>
          </a:p>
          <a:p>
            <a:pPr algn="ctr">
              <a:lnSpc>
                <a:spcPct val="150000"/>
              </a:lnSpc>
              <a:spcBef>
                <a:spcPts val="2400"/>
              </a:spcBef>
              <a:spcAft>
                <a:spcPts val="1200"/>
              </a:spcAft>
            </a:pPr>
            <a:endParaRPr lang="en-US" altLang="zh-CN" sz="2800" b="1" dirty="0" smtClean="0">
              <a:solidFill>
                <a:prstClr val="black"/>
              </a:solidFill>
              <a:latin typeface="宋体" pitchFamily="2" charset="-122"/>
              <a:ea typeface="宋体" pitchFamily="2" charset="-122"/>
            </a:endParaRPr>
          </a:p>
        </p:txBody>
      </p:sp>
      <p:pic>
        <p:nvPicPr>
          <p:cNvPr id="1025" name="Picture 1" descr="C:\Users\Administrator\AppData\Roaming\Tencent\Users\1240221927\QQ\WinTemp\RichOle\J([HF0ZX30572VG7T6[V[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264" y="1618443"/>
            <a:ext cx="4181475" cy="3724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AppData\Roaming\Tencent\Users\1240221927\QQ\WinTemp\RichOle\QA$PWBH3BS945OWI_%$A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680" y="1332694"/>
            <a:ext cx="44196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01978"/>
      </p:ext>
    </p:extLst>
  </p:cSld>
  <p:clrMapOvr>
    <a:masterClrMapping/>
  </p:clrMapOvr>
  <p:transition spd="slow" advTm="5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016" y="354042"/>
            <a:ext cx="11118715" cy="3293209"/>
          </a:xfrm>
          <a:prstGeom prst="rect">
            <a:avLst/>
          </a:prstGeom>
          <a:noFill/>
        </p:spPr>
        <p:txBody>
          <a:bodyPr wrap="square" rtlCol="0">
            <a:spAutoFit/>
          </a:bodyPr>
          <a:lstStyle/>
          <a:p>
            <a:pPr>
              <a:lnSpc>
                <a:spcPct val="200000"/>
              </a:lnSpc>
            </a:pPr>
            <a:r>
              <a:rPr lang="zh-CN" altLang="en-US" sz="2000" b="1" dirty="0" smtClean="0">
                <a:solidFill>
                  <a:prstClr val="black"/>
                </a:solidFill>
              </a:rPr>
              <a:t>歌德电子图书借阅机内容资源：</a:t>
            </a:r>
            <a:endParaRPr lang="en-US" altLang="zh-CN" sz="2000" b="1" dirty="0" smtClean="0">
              <a:solidFill>
                <a:prstClr val="black"/>
              </a:solidFill>
            </a:endParaRPr>
          </a:p>
          <a:p>
            <a:pPr>
              <a:lnSpc>
                <a:spcPct val="150000"/>
              </a:lnSpc>
            </a:pPr>
            <a:r>
              <a:rPr lang="zh-CN" altLang="en-US" sz="2000" dirty="0" smtClean="0">
                <a:solidFill>
                  <a:prstClr val="black"/>
                </a:solidFill>
              </a:rPr>
              <a:t>     我</a:t>
            </a:r>
            <a:r>
              <a:rPr lang="zh-CN" altLang="en-US" sz="2000" dirty="0">
                <a:solidFill>
                  <a:prstClr val="black"/>
                </a:solidFill>
              </a:rPr>
              <a:t>校图书馆的电子图书借阅机预装了</a:t>
            </a:r>
            <a:r>
              <a:rPr lang="en-US" altLang="zh-CN" sz="2000" dirty="0">
                <a:solidFill>
                  <a:prstClr val="black"/>
                </a:solidFill>
              </a:rPr>
              <a:t>3000</a:t>
            </a:r>
            <a:r>
              <a:rPr lang="zh-CN" altLang="en-US" sz="2000" dirty="0">
                <a:solidFill>
                  <a:prstClr val="black"/>
                </a:solidFill>
              </a:rPr>
              <a:t>种独家授权的正版图书，以及部分期刊、报纸和名师讲座视频。电子图书内容涵盖精品推荐、经典名著、生活保健、经管理财、成功励志、小说传记、政史军事、文学艺术、科学技术、社会法律、哲学宗教、亲子育儿等多个领域，涵盖了多个学科，每月更新</a:t>
            </a:r>
            <a:r>
              <a:rPr lang="en-US" altLang="zh-CN" sz="2000" dirty="0">
                <a:solidFill>
                  <a:prstClr val="black"/>
                </a:solidFill>
              </a:rPr>
              <a:t>150</a:t>
            </a:r>
            <a:r>
              <a:rPr lang="zh-CN" altLang="en-US" sz="2000" dirty="0">
                <a:solidFill>
                  <a:prstClr val="black"/>
                </a:solidFill>
              </a:rPr>
              <a:t>本电子图书。期刊与报纸则是实时更新。</a:t>
            </a:r>
          </a:p>
          <a:p>
            <a:pPr>
              <a:lnSpc>
                <a:spcPct val="200000"/>
              </a:lnSpc>
            </a:pPr>
            <a:endParaRPr lang="zh-CN" altLang="en-US" sz="2400" dirty="0">
              <a:solidFill>
                <a:prstClr val="black"/>
              </a:solidFill>
            </a:endParaRPr>
          </a:p>
        </p:txBody>
      </p:sp>
      <p:pic>
        <p:nvPicPr>
          <p:cNvPr id="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7317" y="2930349"/>
            <a:ext cx="46085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613495"/>
      </p:ext>
    </p:extLst>
  </p:cSld>
  <p:clrMapOvr>
    <a:masterClrMapping/>
  </p:clrMapOvr>
  <p:transition spd="slow" advTm="5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custDataLst>
              <p:tags r:id="rId1"/>
            </p:custDataLst>
          </p:nvPr>
        </p:nvPicPr>
        <p:blipFill>
          <a:blip r:embed="rId3"/>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4"/>
          <a:srcRect l="16136" t="20488" r="14302" b="20012"/>
          <a:stretch>
            <a:fillRect/>
          </a:stretch>
        </p:blipFill>
        <p:spPr>
          <a:xfrm>
            <a:off x="8403590" y="3790315"/>
            <a:ext cx="2444750" cy="1609725"/>
          </a:xfrm>
          <a:prstGeom prst="rect">
            <a:avLst/>
          </a:prstGeom>
        </p:spPr>
      </p:pic>
      <p:sp>
        <p:nvSpPr>
          <p:cNvPr id="11" name="文本框 10"/>
          <p:cNvSpPr txBox="1"/>
          <p:nvPr/>
        </p:nvSpPr>
        <p:spPr>
          <a:xfrm>
            <a:off x="3582035" y="2967990"/>
            <a:ext cx="4297680" cy="922020"/>
          </a:xfrm>
          <a:prstGeom prst="rect">
            <a:avLst/>
          </a:prstGeom>
          <a:noFill/>
        </p:spPr>
        <p:txBody>
          <a:bodyPr wrap="none" rtlCol="0" anchor="t">
            <a:spAutoFit/>
          </a:bodyPr>
          <a:lstStyle/>
          <a:p>
            <a:pPr algn="dist"/>
            <a:r>
              <a:rPr lang="zh-CN" altLang="en-US" sz="5400" dirty="0" smtClean="0">
                <a:solidFill>
                  <a:prstClr val="black"/>
                </a:solidFill>
                <a:latin typeface="方正毡笔黑简体" panose="03000509000000000000" charset="-122"/>
                <a:ea typeface="方正毡笔黑简体" panose="03000509000000000000" charset="-122"/>
                <a:sym typeface="+mn-ea"/>
              </a:rPr>
              <a:t>五、读者服务</a:t>
            </a:r>
          </a:p>
        </p:txBody>
      </p:sp>
    </p:spTree>
    <p:extLst>
      <p:ext uri="{BB962C8B-B14F-4D97-AF65-F5344CB8AC3E}">
        <p14:creationId xmlns:p14="http://schemas.microsoft.com/office/powerpoint/2010/main" val="1066368230"/>
      </p:ext>
    </p:extLst>
  </p:cSld>
  <p:clrMapOvr>
    <a:masterClrMapping/>
  </p:clrMapOvr>
  <p:transition spd="slow" advTm="5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325584" y="389890"/>
            <a:ext cx="5043181" cy="506180"/>
            <a:chOff x="4172" y="224"/>
            <a:chExt cx="5868" cy="589"/>
          </a:xfrm>
        </p:grpSpPr>
        <p:sp>
          <p:nvSpPr>
            <p:cNvPr id="36" name="圆角矩形 35"/>
            <p:cNvSpPr/>
            <p:nvPr/>
          </p:nvSpPr>
          <p:spPr>
            <a:xfrm>
              <a:off x="5180" y="224"/>
              <a:ext cx="3942" cy="53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37" name="组合 36"/>
            <p:cNvGrpSpPr/>
            <p:nvPr/>
          </p:nvGrpSpPr>
          <p:grpSpPr>
            <a:xfrm>
              <a:off x="9326" y="404"/>
              <a:ext cx="714" cy="255"/>
              <a:chOff x="264939" y="188640"/>
              <a:chExt cx="604358" cy="216024"/>
            </a:xfrm>
          </p:grpSpPr>
          <p:sp>
            <p:nvSpPr>
              <p:cNvPr id="38" name="燕尾形 37"/>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9" name="燕尾形 38"/>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0" name="燕尾形 39"/>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41" name="文本框 9"/>
            <p:cNvSpPr txBox="1"/>
            <p:nvPr/>
          </p:nvSpPr>
          <p:spPr>
            <a:xfrm>
              <a:off x="4968" y="251"/>
              <a:ext cx="4243" cy="562"/>
            </a:xfrm>
            <a:prstGeom prst="rect">
              <a:avLst/>
            </a:prstGeom>
            <a:noFill/>
          </p:spPr>
          <p:txBody>
            <a:bodyPr wrap="square" lIns="51422" tIns="25711" rIns="51422" bIns="25711" rtlCol="0">
              <a:spAutoFit/>
            </a:bodyPr>
            <a:lstStyle/>
            <a:p>
              <a:pPr marL="0" lvl="1" algn="ctr"/>
              <a:r>
                <a:rPr lang="zh-CN" altLang="en-US" sz="2800" dirty="0" smtClean="0">
                  <a:solidFill>
                    <a:prstClr val="black"/>
                  </a:solidFill>
                  <a:latin typeface="方正毡笔黑简体" panose="03000509000000000000" charset="-122"/>
                  <a:ea typeface="方正毡笔黑简体" panose="03000509000000000000" charset="-122"/>
                  <a:sym typeface="+mn-ea"/>
                </a:rPr>
                <a:t>（一）、微信公众号</a:t>
              </a:r>
            </a:p>
          </p:txBody>
        </p:sp>
        <p:grpSp>
          <p:nvGrpSpPr>
            <p:cNvPr id="42" name="组合 41"/>
            <p:cNvGrpSpPr/>
            <p:nvPr/>
          </p:nvGrpSpPr>
          <p:grpSpPr>
            <a:xfrm rot="10800000">
              <a:off x="4172" y="404"/>
              <a:ext cx="682" cy="255"/>
              <a:chOff x="452161" y="188640"/>
              <a:chExt cx="577398" cy="216024"/>
            </a:xfrm>
          </p:grpSpPr>
          <p:sp>
            <p:nvSpPr>
              <p:cNvPr id="43"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4"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5"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2" name="文本框 1"/>
          <p:cNvSpPr txBox="1"/>
          <p:nvPr/>
        </p:nvSpPr>
        <p:spPr>
          <a:xfrm>
            <a:off x="3938271" y="2338074"/>
            <a:ext cx="4036060" cy="461665"/>
          </a:xfrm>
          <a:prstGeom prst="rect">
            <a:avLst/>
          </a:prstGeom>
          <a:noFill/>
        </p:spPr>
        <p:txBody>
          <a:bodyPr wrap="square" rtlCol="0">
            <a:spAutoFit/>
          </a:bodyPr>
          <a:lstStyle/>
          <a:p>
            <a:endParaRPr lang="zh-CN" altLang="en-US" sz="24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768487" y="1026908"/>
            <a:ext cx="11235447" cy="3323987"/>
          </a:xfrm>
          <a:prstGeom prst="rect">
            <a:avLst/>
          </a:prstGeom>
        </p:spPr>
        <p:txBody>
          <a:bodyPr wrap="square">
            <a:spAutoFit/>
          </a:bodyPr>
          <a:lstStyle/>
          <a:p>
            <a:pPr fontAlgn="base">
              <a:lnSpc>
                <a:spcPct val="150000"/>
              </a:lnSpc>
              <a:spcBef>
                <a:spcPct val="0"/>
              </a:spcBef>
              <a:spcAft>
                <a:spcPct val="0"/>
              </a:spcAft>
            </a:pPr>
            <a:r>
              <a:rPr lang="zh-CN" altLang="zh-CN" sz="2800" dirty="0">
                <a:solidFill>
                  <a:srgbClr val="000000"/>
                </a:solidFill>
                <a:latin typeface="Arial" charset="0"/>
                <a:ea typeface="宋体" charset="-122"/>
              </a:rPr>
              <a:t>可通过以下三种方式查找到武汉职业技术学院图书馆微信公众平台： </a:t>
            </a:r>
          </a:p>
          <a:p>
            <a:pPr fontAlgn="base">
              <a:lnSpc>
                <a:spcPct val="150000"/>
              </a:lnSpc>
              <a:spcBef>
                <a:spcPct val="0"/>
              </a:spcBef>
              <a:spcAft>
                <a:spcPct val="0"/>
              </a:spcAft>
            </a:pPr>
            <a:r>
              <a:rPr lang="en-US" altLang="zh-CN" sz="2800" dirty="0">
                <a:solidFill>
                  <a:srgbClr val="000000"/>
                </a:solidFill>
                <a:latin typeface="Arial" charset="0"/>
                <a:ea typeface="宋体" charset="-122"/>
              </a:rPr>
              <a:t>1</a:t>
            </a:r>
            <a:r>
              <a:rPr lang="zh-CN" altLang="zh-CN" sz="2800" dirty="0">
                <a:solidFill>
                  <a:srgbClr val="000000"/>
                </a:solidFill>
                <a:latin typeface="Arial" charset="0"/>
                <a:ea typeface="宋体" charset="-122"/>
              </a:rPr>
              <a:t>、微信平台名称：武汉职业技术学院图书馆 </a:t>
            </a:r>
          </a:p>
          <a:p>
            <a:pPr fontAlgn="base">
              <a:lnSpc>
                <a:spcPct val="150000"/>
              </a:lnSpc>
              <a:spcBef>
                <a:spcPct val="0"/>
              </a:spcBef>
              <a:spcAft>
                <a:spcPct val="0"/>
              </a:spcAft>
            </a:pPr>
            <a:r>
              <a:rPr lang="en-US" altLang="zh-CN" sz="2800" dirty="0">
                <a:solidFill>
                  <a:srgbClr val="000000"/>
                </a:solidFill>
                <a:latin typeface="Arial" charset="0"/>
                <a:ea typeface="宋体" charset="-122"/>
              </a:rPr>
              <a:t>2</a:t>
            </a:r>
            <a:r>
              <a:rPr lang="zh-CN" altLang="zh-CN" sz="2800" dirty="0">
                <a:solidFill>
                  <a:srgbClr val="000000"/>
                </a:solidFill>
                <a:latin typeface="Arial" charset="0"/>
                <a:ea typeface="宋体" charset="-122"/>
              </a:rPr>
              <a:t>、微信号：</a:t>
            </a:r>
            <a:r>
              <a:rPr lang="en-US" altLang="zh-CN" sz="2800" dirty="0" err="1">
                <a:solidFill>
                  <a:srgbClr val="000000"/>
                </a:solidFill>
                <a:latin typeface="Arial" charset="0"/>
                <a:ea typeface="宋体" charset="-122"/>
              </a:rPr>
              <a:t>WHPULib</a:t>
            </a:r>
            <a:endParaRPr lang="zh-CN" altLang="zh-CN" sz="2800" dirty="0">
              <a:solidFill>
                <a:srgbClr val="000000"/>
              </a:solidFill>
              <a:latin typeface="Arial" charset="0"/>
              <a:ea typeface="宋体" charset="-122"/>
            </a:endParaRPr>
          </a:p>
          <a:p>
            <a:pPr fontAlgn="base">
              <a:lnSpc>
                <a:spcPct val="150000"/>
              </a:lnSpc>
              <a:spcBef>
                <a:spcPct val="0"/>
              </a:spcBef>
              <a:spcAft>
                <a:spcPct val="0"/>
              </a:spcAft>
            </a:pPr>
            <a:r>
              <a:rPr lang="en-US" altLang="zh-CN" sz="2800" dirty="0">
                <a:solidFill>
                  <a:srgbClr val="000000"/>
                </a:solidFill>
                <a:latin typeface="Arial" charset="0"/>
                <a:ea typeface="宋体" charset="-122"/>
              </a:rPr>
              <a:t>3</a:t>
            </a:r>
            <a:r>
              <a:rPr lang="zh-CN" altLang="zh-CN" sz="2800" dirty="0">
                <a:solidFill>
                  <a:srgbClr val="000000"/>
                </a:solidFill>
                <a:latin typeface="Arial" charset="0"/>
                <a:ea typeface="宋体" charset="-122"/>
              </a:rPr>
              <a:t>、二维码</a:t>
            </a:r>
            <a:r>
              <a:rPr lang="zh-CN" altLang="zh-CN" sz="2800" dirty="0" smtClean="0">
                <a:solidFill>
                  <a:srgbClr val="000000"/>
                </a:solidFill>
                <a:latin typeface="Arial" charset="0"/>
                <a:ea typeface="宋体" charset="-122"/>
              </a:rPr>
              <a:t>：</a:t>
            </a:r>
            <a:endParaRPr lang="en-US" altLang="zh-CN" sz="2800" dirty="0" smtClean="0">
              <a:solidFill>
                <a:srgbClr val="000000"/>
              </a:solidFill>
              <a:latin typeface="Arial" charset="0"/>
              <a:ea typeface="宋体" charset="-122"/>
            </a:endParaRPr>
          </a:p>
          <a:p>
            <a:pPr fontAlgn="base">
              <a:lnSpc>
                <a:spcPct val="150000"/>
              </a:lnSpc>
              <a:spcBef>
                <a:spcPct val="0"/>
              </a:spcBef>
              <a:spcAft>
                <a:spcPct val="0"/>
              </a:spcAft>
            </a:pPr>
            <a:endParaRPr lang="zh-CN" altLang="zh-CN" sz="2800" dirty="0">
              <a:solidFill>
                <a:srgbClr val="000000"/>
              </a:solidFill>
              <a:latin typeface="Arial" charset="0"/>
              <a:ea typeface="宋体"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909" y="3207893"/>
            <a:ext cx="2447963" cy="2286000"/>
          </a:xfrm>
          <a:prstGeom prst="rect">
            <a:avLst/>
          </a:prstGeom>
        </p:spPr>
      </p:pic>
      <p:sp>
        <p:nvSpPr>
          <p:cNvPr id="9" name="TextBox 8"/>
          <p:cNvSpPr txBox="1"/>
          <p:nvPr/>
        </p:nvSpPr>
        <p:spPr>
          <a:xfrm>
            <a:off x="1059711" y="5810525"/>
            <a:ext cx="9115423" cy="461665"/>
          </a:xfrm>
          <a:prstGeom prst="rect">
            <a:avLst/>
          </a:prstGeom>
          <a:noFill/>
        </p:spPr>
        <p:txBody>
          <a:bodyPr wrap="square" rtlCol="0">
            <a:spAutoFit/>
          </a:bodyPr>
          <a:lstStyle/>
          <a:p>
            <a:r>
              <a:rPr lang="zh-CN" altLang="en-US" sz="2400" b="1" dirty="0" smtClean="0">
                <a:solidFill>
                  <a:srgbClr val="FF0000"/>
                </a:solidFill>
              </a:rPr>
              <a:t>注：账号为一卡通卡号，初始密码均为</a:t>
            </a:r>
            <a:r>
              <a:rPr lang="en-US" altLang="zh-CN" sz="2400" b="1" dirty="0" smtClean="0">
                <a:solidFill>
                  <a:srgbClr val="FF0000"/>
                </a:solidFill>
              </a:rPr>
              <a:t>@</a:t>
            </a:r>
            <a:r>
              <a:rPr lang="en-US" altLang="zh-CN" sz="2400" b="1" dirty="0" err="1" smtClean="0">
                <a:solidFill>
                  <a:srgbClr val="FF0000"/>
                </a:solidFill>
              </a:rPr>
              <a:t>Wtcedu</a:t>
            </a:r>
            <a:r>
              <a:rPr lang="zh-CN" altLang="en-US" sz="2400" b="1" dirty="0" smtClean="0">
                <a:solidFill>
                  <a:srgbClr val="FF0000"/>
                </a:solidFill>
              </a:rPr>
              <a:t>一卡通卡号。</a:t>
            </a:r>
            <a:endParaRPr lang="zh-CN" altLang="en-US" sz="2400" b="1" dirty="0">
              <a:solidFill>
                <a:srgbClr val="FF0000"/>
              </a:solidFill>
            </a:endParaRPr>
          </a:p>
        </p:txBody>
      </p:sp>
    </p:spTree>
    <p:extLst>
      <p:ext uri="{BB962C8B-B14F-4D97-AF65-F5344CB8AC3E}">
        <p14:creationId xmlns:p14="http://schemas.microsoft.com/office/powerpoint/2010/main" val="3885515355"/>
      </p:ext>
    </p:extLst>
  </p:cSld>
  <p:clrMapOvr>
    <a:masterClrMapping/>
  </p:clrMapOvr>
  <p:transition spd="slow" advTm="5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38271" y="2338074"/>
            <a:ext cx="4036060" cy="461665"/>
          </a:xfrm>
          <a:prstGeom prst="rect">
            <a:avLst/>
          </a:prstGeom>
          <a:noFill/>
        </p:spPr>
        <p:txBody>
          <a:bodyPr wrap="square" rtlCol="0">
            <a:spAutoFit/>
          </a:bodyPr>
          <a:lstStyle/>
          <a:p>
            <a:endParaRPr lang="zh-CN" altLang="en-US" sz="2400" dirty="0">
              <a:solidFill>
                <a:prstClr val="black"/>
              </a:solidFill>
              <a:latin typeface="微软雅黑" panose="020B0503020204020204" charset="-122"/>
              <a:ea typeface="微软雅黑" panose="020B0503020204020204" charset="-122"/>
              <a:cs typeface="微软雅黑" panose="020B0503020204020204" charset="-122"/>
            </a:endParaRPr>
          </a:p>
        </p:txBody>
      </p:sp>
      <p:pic>
        <p:nvPicPr>
          <p:cNvPr id="17"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362" y="643467"/>
            <a:ext cx="3036713" cy="576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644" y="682978"/>
            <a:ext cx="3093309"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55127" y="1964267"/>
            <a:ext cx="4064343" cy="3046988"/>
          </a:xfrm>
          <a:prstGeom prst="rect">
            <a:avLst/>
          </a:prstGeom>
          <a:noFill/>
        </p:spPr>
        <p:txBody>
          <a:bodyPr wrap="square" rtlCol="0">
            <a:spAutoFit/>
          </a:bodyPr>
          <a:lstStyle/>
          <a:p>
            <a:pPr algn="just">
              <a:lnSpc>
                <a:spcPct val="150000"/>
              </a:lnSpc>
            </a:pPr>
            <a:r>
              <a:rPr lang="zh-CN" altLang="en-US" sz="3200" b="1" dirty="0" smtClean="0">
                <a:latin typeface="黑体" pitchFamily="49" charset="-122"/>
                <a:ea typeface="黑体" pitchFamily="49" charset="-122"/>
              </a:rPr>
              <a:t>功能：发布信息、解答咨询、书目检索、借阅查询、图书续借、移动阅读等。</a:t>
            </a:r>
            <a:endParaRPr lang="zh-CN" altLang="en-US" sz="3200" b="1" dirty="0">
              <a:latin typeface="黑体" pitchFamily="49" charset="-122"/>
              <a:ea typeface="黑体" pitchFamily="49" charset="-122"/>
            </a:endParaRPr>
          </a:p>
        </p:txBody>
      </p:sp>
    </p:spTree>
    <p:extLst>
      <p:ext uri="{BB962C8B-B14F-4D97-AF65-F5344CB8AC3E}">
        <p14:creationId xmlns:p14="http://schemas.microsoft.com/office/powerpoint/2010/main" val="2994580591"/>
      </p:ext>
    </p:extLst>
  </p:cSld>
  <p:clrMapOvr>
    <a:masterClrMapping/>
  </p:clrMapOvr>
  <p:transition spd="slow" advTm="5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325584" y="389889"/>
            <a:ext cx="5043181" cy="528524"/>
            <a:chOff x="4172" y="224"/>
            <a:chExt cx="5868" cy="615"/>
          </a:xfrm>
        </p:grpSpPr>
        <p:sp>
          <p:nvSpPr>
            <p:cNvPr id="36" name="圆角矩形 35"/>
            <p:cNvSpPr/>
            <p:nvPr/>
          </p:nvSpPr>
          <p:spPr>
            <a:xfrm>
              <a:off x="5180" y="224"/>
              <a:ext cx="3720"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37" name="组合 36"/>
            <p:cNvGrpSpPr/>
            <p:nvPr/>
          </p:nvGrpSpPr>
          <p:grpSpPr>
            <a:xfrm>
              <a:off x="9326" y="404"/>
              <a:ext cx="714" cy="255"/>
              <a:chOff x="264939" y="188640"/>
              <a:chExt cx="604358" cy="216024"/>
            </a:xfrm>
          </p:grpSpPr>
          <p:sp>
            <p:nvSpPr>
              <p:cNvPr id="38" name="燕尾形 37"/>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39" name="燕尾形 38"/>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0" name="燕尾形 39"/>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41" name="文本框 9"/>
            <p:cNvSpPr txBox="1"/>
            <p:nvPr/>
          </p:nvSpPr>
          <p:spPr>
            <a:xfrm>
              <a:off x="5027" y="276"/>
              <a:ext cx="3846" cy="562"/>
            </a:xfrm>
            <a:prstGeom prst="rect">
              <a:avLst/>
            </a:prstGeom>
            <a:noFill/>
          </p:spPr>
          <p:txBody>
            <a:bodyPr wrap="square" lIns="51422" tIns="25711" rIns="51422" bIns="25711" rtlCol="0">
              <a:spAutoFit/>
            </a:bodyPr>
            <a:lstStyle/>
            <a:p>
              <a:pPr marL="0" lvl="1" algn="ctr"/>
              <a:r>
                <a:rPr lang="zh-CN" altLang="en-US" sz="2800" dirty="0" smtClean="0">
                  <a:solidFill>
                    <a:prstClr val="black"/>
                  </a:solidFill>
                  <a:latin typeface="方正毡笔黑简体" panose="03000509000000000000" charset="-122"/>
                  <a:ea typeface="方正毡笔黑简体" panose="03000509000000000000" charset="-122"/>
                  <a:sym typeface="+mn-ea"/>
                </a:rPr>
                <a:t>（二）、学习通</a:t>
              </a:r>
            </a:p>
          </p:txBody>
        </p:sp>
        <p:grpSp>
          <p:nvGrpSpPr>
            <p:cNvPr id="42" name="组合 41"/>
            <p:cNvGrpSpPr/>
            <p:nvPr/>
          </p:nvGrpSpPr>
          <p:grpSpPr>
            <a:xfrm rot="10800000">
              <a:off x="4172" y="404"/>
              <a:ext cx="682" cy="255"/>
              <a:chOff x="452161" y="188640"/>
              <a:chExt cx="577398" cy="216024"/>
            </a:xfrm>
          </p:grpSpPr>
          <p:sp>
            <p:nvSpPr>
              <p:cNvPr id="43"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4"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45"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100" name="文本框 99"/>
          <p:cNvSpPr txBox="1"/>
          <p:nvPr/>
        </p:nvSpPr>
        <p:spPr>
          <a:xfrm>
            <a:off x="627381" y="1418590"/>
            <a:ext cx="11045331" cy="3231654"/>
          </a:xfrm>
          <a:prstGeom prst="rect">
            <a:avLst/>
          </a:prstGeom>
          <a:noFill/>
          <a:ln w="9525">
            <a:noFill/>
          </a:ln>
        </p:spPr>
        <p:txBody>
          <a:bodyPr wrap="square">
            <a:spAutoFit/>
          </a:bodyPr>
          <a:lstStyle/>
          <a:p>
            <a:pPr>
              <a:lnSpc>
                <a:spcPct val="150000"/>
              </a:lnSpc>
            </a:pPr>
            <a:r>
              <a:rPr lang="zh-CN" altLang="en-US" sz="2400" dirty="0"/>
              <a:t>学习通海量的图书、期刊、报纸、视频、原创等资源，集知识管理、课程学习、专题创作为一体，为读者提供一站式学习与工作环境。</a:t>
            </a:r>
            <a:endParaRPr lang="en-US" altLang="zh-CN" sz="2400" dirty="0"/>
          </a:p>
          <a:p>
            <a:pPr>
              <a:lnSpc>
                <a:spcPct val="150000"/>
              </a:lnSpc>
            </a:pPr>
            <a:r>
              <a:rPr lang="zh-CN" altLang="en-US" sz="2400" b="1" dirty="0"/>
              <a:t>功能：</a:t>
            </a:r>
            <a:r>
              <a:rPr lang="zh-CN" altLang="zh-CN" sz="2400" dirty="0"/>
              <a:t>电子图书、期刊，内容搜索，移动图书馆，专题专域，笔记，小组社交，书房</a:t>
            </a:r>
            <a:r>
              <a:rPr lang="zh-CN" altLang="zh-CN" sz="2400" dirty="0" smtClean="0"/>
              <a:t>等</a:t>
            </a:r>
            <a:r>
              <a:rPr lang="zh-CN" altLang="en-US" sz="2400" dirty="0" smtClean="0"/>
              <a:t>。</a:t>
            </a:r>
            <a:endParaRPr lang="en-US" altLang="zh-CN" sz="2400" dirty="0" smtClean="0"/>
          </a:p>
          <a:p>
            <a:pPr>
              <a:lnSpc>
                <a:spcPct val="150000"/>
              </a:lnSpc>
            </a:pPr>
            <a:endParaRPr lang="zh-CN" altLang="en-US" sz="2400" b="1" dirty="0"/>
          </a:p>
          <a:p>
            <a:endParaRPr lang="zh-CN" altLang="en-US" sz="2400" dirty="0">
              <a:solidFill>
                <a:prstClr val="black"/>
              </a:solidFill>
              <a:latin typeface="微软雅黑" panose="020B0503020204020204" charset="-122"/>
              <a:ea typeface="微软雅黑" panose="020B0503020204020204" charset="-122"/>
              <a:cs typeface="微软雅黑" panose="020B0503020204020204" charset="-122"/>
            </a:endParaRPr>
          </a:p>
        </p:txBody>
      </p:sp>
      <p:pic>
        <p:nvPicPr>
          <p:cNvPr id="16" name="Picture 1" descr="C:\Users\Administrator\AppData\Roaming\Tencent\Users\532484388\QQ\WinTemp\RichOle\[9H{NYRE9FP}M@A]%~B0(S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451" y="3797657"/>
            <a:ext cx="20193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079849"/>
      </p:ext>
    </p:extLst>
  </p:cSld>
  <p:clrMapOvr>
    <a:masterClrMapping/>
  </p:clrMapOvr>
  <p:transition spd="slow" advTm="5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1439" y="1053401"/>
            <a:ext cx="310091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289" y="1053401"/>
            <a:ext cx="2889956" cy="54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75170" y="338990"/>
            <a:ext cx="1475084" cy="400110"/>
          </a:xfrm>
          <a:prstGeom prst="rect">
            <a:avLst/>
          </a:prstGeom>
        </p:spPr>
        <p:txBody>
          <a:bodyPr wrap="none">
            <a:spAutoFit/>
          </a:bodyPr>
          <a:lstStyle/>
          <a:p>
            <a:pPr lvl="0" fontAlgn="base">
              <a:spcBef>
                <a:spcPct val="0"/>
              </a:spcBef>
              <a:spcAft>
                <a:spcPct val="0"/>
              </a:spcAft>
            </a:pPr>
            <a:r>
              <a:rPr lang="zh-CN" altLang="en-US" sz="2000" b="1" dirty="0">
                <a:solidFill>
                  <a:srgbClr val="000000"/>
                </a:solidFill>
                <a:latin typeface="Arial"/>
                <a:ea typeface="宋体"/>
              </a:rPr>
              <a:t>登录方法：</a:t>
            </a:r>
          </a:p>
        </p:txBody>
      </p:sp>
      <p:cxnSp>
        <p:nvCxnSpPr>
          <p:cNvPr id="9" name="直接箭头连接符 8"/>
          <p:cNvCxnSpPr/>
          <p:nvPr/>
        </p:nvCxnSpPr>
        <p:spPr>
          <a:xfrm>
            <a:off x="4678540" y="3714404"/>
            <a:ext cx="670984" cy="0"/>
          </a:xfrm>
          <a:prstGeom prst="straightConnector1">
            <a:avLst/>
          </a:prstGeom>
          <a:noFill/>
          <a:ln w="34925" cap="flat" cmpd="sng" algn="ctr">
            <a:solidFill>
              <a:srgbClr val="FF0000"/>
            </a:solidFill>
            <a:prstDash val="solid"/>
            <a:tailEnd type="arrow"/>
          </a:ln>
          <a:effectLst/>
        </p:spPr>
      </p:cxnSp>
      <p:sp>
        <p:nvSpPr>
          <p:cNvPr id="4" name="矩形 3"/>
          <p:cNvSpPr/>
          <p:nvPr/>
        </p:nvSpPr>
        <p:spPr>
          <a:xfrm>
            <a:off x="8665446" y="3190291"/>
            <a:ext cx="3124573" cy="461665"/>
          </a:xfrm>
          <a:prstGeom prst="rect">
            <a:avLst/>
          </a:prstGeom>
        </p:spPr>
        <p:txBody>
          <a:bodyPr wrap="none">
            <a:spAutoFit/>
          </a:bodyPr>
          <a:lstStyle/>
          <a:p>
            <a:pPr lvl="0" fontAlgn="base">
              <a:spcBef>
                <a:spcPct val="0"/>
              </a:spcBef>
              <a:spcAft>
                <a:spcPct val="0"/>
              </a:spcAft>
              <a:defRPr/>
            </a:pPr>
            <a:r>
              <a:rPr lang="en-US" altLang="zh-CN" sz="2400" b="1" dirty="0">
                <a:solidFill>
                  <a:srgbClr val="FF0000"/>
                </a:solidFill>
                <a:latin typeface="宋体"/>
                <a:ea typeface="宋体"/>
              </a:rPr>
              <a:t>1</a:t>
            </a:r>
            <a:r>
              <a:rPr lang="zh-CN" altLang="en-US" sz="2400" b="1" dirty="0">
                <a:solidFill>
                  <a:srgbClr val="FF0000"/>
                </a:solidFill>
                <a:latin typeface="宋体"/>
                <a:ea typeface="宋体"/>
              </a:rPr>
              <a:t>、选择其他登录方式</a:t>
            </a:r>
          </a:p>
        </p:txBody>
      </p:sp>
    </p:spTree>
    <p:extLst>
      <p:ext uri="{BB962C8B-B14F-4D97-AF65-F5344CB8AC3E}">
        <p14:creationId xmlns:p14="http://schemas.microsoft.com/office/powerpoint/2010/main" val="2134832213"/>
      </p:ext>
    </p:extLst>
  </p:cSld>
  <p:clrMapOvr>
    <a:masterClrMapping/>
  </p:clrMapOvr>
  <p:transition spd="slow" advTm="5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142" y="687038"/>
            <a:ext cx="300072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73102" y="1377159"/>
            <a:ext cx="1729317" cy="503237"/>
          </a:xfrm>
          <a:prstGeom prst="rect">
            <a:avLst/>
          </a:prstGeom>
          <a:noFill/>
          <a:ln w="38100" cap="flat" cmpd="sng" algn="ctr">
            <a:solidFill>
              <a:srgbClr val="FF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cxnSp>
        <p:nvCxnSpPr>
          <p:cNvPr id="10" name="直接箭头连接符 9"/>
          <p:cNvCxnSpPr/>
          <p:nvPr/>
        </p:nvCxnSpPr>
        <p:spPr>
          <a:xfrm>
            <a:off x="3977924" y="3317876"/>
            <a:ext cx="768351" cy="0"/>
          </a:xfrm>
          <a:prstGeom prst="straightConnector1">
            <a:avLst/>
          </a:prstGeom>
          <a:noFill/>
          <a:ln w="38100" cap="flat" cmpd="sng" algn="ctr">
            <a:solidFill>
              <a:srgbClr val="FF0000"/>
            </a:solidFill>
            <a:prstDash val="solid"/>
            <a:tailEnd type="arrow"/>
          </a:ln>
          <a:effectLst/>
        </p:spPr>
      </p:cxnSp>
      <p:pic>
        <p:nvPicPr>
          <p:cNvPr id="11"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9258" y="758475"/>
            <a:ext cx="306069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101278" y="2439004"/>
            <a:ext cx="3887522" cy="3323987"/>
          </a:xfrm>
          <a:prstGeom prst="rect">
            <a:avLst/>
          </a:prstGeom>
        </p:spPr>
        <p:txBody>
          <a:bodyPr wrap="square">
            <a:spAutoFit/>
          </a:bodyPr>
          <a:lstStyle/>
          <a:p>
            <a:pPr lvl="0" fontAlgn="base">
              <a:lnSpc>
                <a:spcPct val="150000"/>
              </a:lnSpc>
              <a:spcBef>
                <a:spcPct val="0"/>
              </a:spcBef>
              <a:spcAft>
                <a:spcPct val="0"/>
              </a:spcAft>
              <a:defRPr/>
            </a:pPr>
            <a:r>
              <a:rPr lang="en-US" altLang="zh-CN" sz="2000" b="1" dirty="0">
                <a:solidFill>
                  <a:srgbClr val="FF0000"/>
                </a:solidFill>
                <a:latin typeface="宋体"/>
                <a:ea typeface="宋体"/>
              </a:rPr>
              <a:t>2</a:t>
            </a:r>
            <a:r>
              <a:rPr lang="zh-CN" altLang="en-US" sz="2000" b="1" dirty="0">
                <a:solidFill>
                  <a:srgbClr val="FF0000"/>
                </a:solidFill>
                <a:latin typeface="宋体"/>
                <a:ea typeface="宋体"/>
              </a:rPr>
              <a:t>、学校</a:t>
            </a:r>
            <a:r>
              <a:rPr lang="en-US" altLang="zh-CN" sz="2000" b="1" dirty="0">
                <a:solidFill>
                  <a:srgbClr val="FF0000"/>
                </a:solidFill>
                <a:latin typeface="宋体"/>
                <a:ea typeface="宋体"/>
              </a:rPr>
              <a:t>/</a:t>
            </a:r>
            <a:r>
              <a:rPr lang="zh-CN" altLang="en-US" sz="2000" b="1" dirty="0">
                <a:solidFill>
                  <a:srgbClr val="FF0000"/>
                </a:solidFill>
                <a:latin typeface="宋体"/>
                <a:ea typeface="宋体"/>
              </a:rPr>
              <a:t>单位：武汉职业技术</a:t>
            </a:r>
            <a:r>
              <a:rPr lang="zh-CN" altLang="en-US" sz="2000" b="1" dirty="0" smtClean="0">
                <a:solidFill>
                  <a:srgbClr val="FF0000"/>
                </a:solidFill>
                <a:latin typeface="宋体"/>
                <a:ea typeface="宋体"/>
              </a:rPr>
              <a:t>学院图书馆，初始</a:t>
            </a:r>
            <a:r>
              <a:rPr lang="zh-CN" altLang="en-US" sz="2000" b="1" dirty="0">
                <a:solidFill>
                  <a:srgbClr val="FF0000"/>
                </a:solidFill>
                <a:latin typeface="宋体"/>
                <a:ea typeface="宋体"/>
              </a:rPr>
              <a:t>密码</a:t>
            </a:r>
            <a:r>
              <a:rPr lang="zh-CN" altLang="en-US" sz="2000" b="1" dirty="0" smtClean="0">
                <a:solidFill>
                  <a:srgbClr val="FF0000"/>
                </a:solidFill>
                <a:latin typeface="宋体"/>
                <a:ea typeface="宋体"/>
              </a:rPr>
              <a:t>为</a:t>
            </a:r>
            <a:r>
              <a:rPr lang="en-US" altLang="zh-CN" sz="2000" b="1" dirty="0" smtClean="0">
                <a:solidFill>
                  <a:srgbClr val="FF0000"/>
                </a:solidFill>
                <a:latin typeface="宋体"/>
                <a:ea typeface="宋体"/>
              </a:rPr>
              <a:t>@</a:t>
            </a:r>
            <a:r>
              <a:rPr lang="en-US" altLang="zh-CN" sz="2000" b="1" dirty="0" err="1" smtClean="0">
                <a:solidFill>
                  <a:srgbClr val="FF0000"/>
                </a:solidFill>
                <a:latin typeface="宋体"/>
                <a:ea typeface="宋体"/>
              </a:rPr>
              <a:t>Wtcedu</a:t>
            </a:r>
            <a:r>
              <a:rPr lang="zh-CN" altLang="en-US" sz="2000" b="1" dirty="0" smtClean="0">
                <a:solidFill>
                  <a:srgbClr val="FF0000"/>
                </a:solidFill>
                <a:latin typeface="宋体"/>
                <a:ea typeface="宋体"/>
              </a:rPr>
              <a:t>校园</a:t>
            </a:r>
            <a:r>
              <a:rPr lang="zh-CN" altLang="en-US" sz="2000" b="1" dirty="0">
                <a:solidFill>
                  <a:srgbClr val="FF0000"/>
                </a:solidFill>
                <a:latin typeface="宋体"/>
                <a:ea typeface="宋体"/>
              </a:rPr>
              <a:t>一卡通卡</a:t>
            </a:r>
            <a:r>
              <a:rPr lang="zh-CN" altLang="en-US" sz="2000" b="1" dirty="0" smtClean="0">
                <a:solidFill>
                  <a:srgbClr val="FF0000"/>
                </a:solidFill>
                <a:latin typeface="宋体"/>
                <a:ea typeface="宋体"/>
              </a:rPr>
              <a:t>号。</a:t>
            </a:r>
            <a:endParaRPr lang="en-US" altLang="zh-CN" sz="2000" b="1" dirty="0" smtClean="0">
              <a:solidFill>
                <a:srgbClr val="FF0000"/>
              </a:solidFill>
              <a:latin typeface="宋体"/>
              <a:ea typeface="宋体"/>
            </a:endParaRPr>
          </a:p>
          <a:p>
            <a:pPr lvl="0" fontAlgn="base">
              <a:lnSpc>
                <a:spcPct val="150000"/>
              </a:lnSpc>
              <a:spcBef>
                <a:spcPct val="0"/>
              </a:spcBef>
              <a:spcAft>
                <a:spcPct val="0"/>
              </a:spcAft>
              <a:defRPr/>
            </a:pPr>
            <a:endParaRPr lang="en-US" altLang="zh-CN" sz="2000" b="1" dirty="0">
              <a:solidFill>
                <a:srgbClr val="FF0000"/>
              </a:solidFill>
              <a:latin typeface="宋体"/>
              <a:ea typeface="宋体"/>
            </a:endParaRPr>
          </a:p>
          <a:p>
            <a:pPr lvl="0" fontAlgn="base">
              <a:lnSpc>
                <a:spcPct val="150000"/>
              </a:lnSpc>
              <a:spcBef>
                <a:spcPct val="0"/>
              </a:spcBef>
              <a:spcAft>
                <a:spcPct val="0"/>
              </a:spcAft>
              <a:defRPr/>
            </a:pPr>
            <a:r>
              <a:rPr lang="zh-CN" altLang="en-US" sz="2000" b="1" dirty="0" smtClean="0">
                <a:solidFill>
                  <a:srgbClr val="FF0000"/>
                </a:solidFill>
                <a:latin typeface="宋体"/>
                <a:ea typeface="宋体"/>
              </a:rPr>
              <a:t>若为学校统一身份认证登录，账号为学号，初始密码为身份证后六位。</a:t>
            </a:r>
            <a:endParaRPr lang="en-US" altLang="zh-CN" sz="2000" b="1" dirty="0">
              <a:solidFill>
                <a:srgbClr val="FF0000"/>
              </a:solidFill>
              <a:latin typeface="宋体"/>
              <a:ea typeface="宋体"/>
            </a:endParaRPr>
          </a:p>
        </p:txBody>
      </p:sp>
    </p:spTree>
    <p:extLst>
      <p:ext uri="{BB962C8B-B14F-4D97-AF65-F5344CB8AC3E}">
        <p14:creationId xmlns:p14="http://schemas.microsoft.com/office/powerpoint/2010/main" val="964967722"/>
      </p:ext>
    </p:extLst>
  </p:cSld>
  <p:clrMapOvr>
    <a:masterClrMapping/>
  </p:clrMapOvr>
  <p:transition spd="slow" advTm="5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01278" y="2439004"/>
            <a:ext cx="3887522" cy="481863"/>
          </a:xfrm>
          <a:prstGeom prst="rect">
            <a:avLst/>
          </a:prstGeom>
        </p:spPr>
        <p:txBody>
          <a:bodyPr wrap="square">
            <a:spAutoFit/>
          </a:bodyPr>
          <a:lstStyle/>
          <a:p>
            <a:pPr fontAlgn="base">
              <a:lnSpc>
                <a:spcPct val="150000"/>
              </a:lnSpc>
              <a:spcBef>
                <a:spcPct val="0"/>
              </a:spcBef>
              <a:spcAft>
                <a:spcPct val="0"/>
              </a:spcAft>
              <a:defRPr/>
            </a:pPr>
            <a:endParaRPr lang="zh-CN" altLang="en-US" sz="2000" b="1" dirty="0">
              <a:solidFill>
                <a:srgbClr val="FF0000"/>
              </a:solidFill>
              <a:latin typeface="宋体"/>
              <a:ea typeface="宋体"/>
            </a:endParaRPr>
          </a:p>
        </p:txBody>
      </p:sp>
      <p:pic>
        <p:nvPicPr>
          <p:cNvPr id="9"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1139" y="364244"/>
            <a:ext cx="2893483" cy="600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a:xfrm>
            <a:off x="3708400" y="480131"/>
            <a:ext cx="720725" cy="503238"/>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3" name="矩形 2"/>
          <p:cNvSpPr/>
          <p:nvPr/>
        </p:nvSpPr>
        <p:spPr>
          <a:xfrm>
            <a:off x="5328356" y="2719257"/>
            <a:ext cx="6276622" cy="1015663"/>
          </a:xfrm>
          <a:prstGeom prst="rect">
            <a:avLst/>
          </a:prstGeom>
        </p:spPr>
        <p:txBody>
          <a:bodyPr wrap="square">
            <a:spAutoFit/>
          </a:bodyPr>
          <a:lstStyle/>
          <a:p>
            <a:pPr>
              <a:lnSpc>
                <a:spcPct val="150000"/>
              </a:lnSpc>
            </a:pPr>
            <a:r>
              <a:rPr lang="en-US" altLang="zh-CN" sz="2000" b="1" dirty="0">
                <a:solidFill>
                  <a:srgbClr val="FF0000"/>
                </a:solidFill>
              </a:rPr>
              <a:t>3</a:t>
            </a:r>
            <a:r>
              <a:rPr lang="zh-CN" altLang="en-US" sz="2000" b="1" dirty="0">
                <a:solidFill>
                  <a:srgbClr val="FF0000"/>
                </a:solidFill>
              </a:rPr>
              <a:t>、登录后点击右上角图标，输入邀请码“</a:t>
            </a:r>
            <a:r>
              <a:rPr lang="en-US" altLang="zh-CN" sz="2000" b="1" dirty="0" smtClean="0">
                <a:solidFill>
                  <a:srgbClr val="FF0000"/>
                </a:solidFill>
              </a:rPr>
              <a:t>whzy1”</a:t>
            </a:r>
            <a:r>
              <a:rPr lang="zh-CN" altLang="en-US" sz="2000" b="1" dirty="0">
                <a:solidFill>
                  <a:srgbClr val="FF0000"/>
                </a:solidFill>
              </a:rPr>
              <a:t>进入武汉职业技术学院图书馆界面。</a:t>
            </a:r>
          </a:p>
        </p:txBody>
      </p:sp>
    </p:spTree>
    <p:extLst>
      <p:ext uri="{BB962C8B-B14F-4D97-AF65-F5344CB8AC3E}">
        <p14:creationId xmlns:p14="http://schemas.microsoft.com/office/powerpoint/2010/main" val="876638073"/>
      </p:ext>
    </p:extLst>
  </p:cSld>
  <p:clrMapOvr>
    <a:masterClrMapping/>
  </p:clrMapOvr>
  <p:transition spd="slow" advTm="5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325584" y="389890"/>
            <a:ext cx="5671660" cy="936734"/>
            <a:chOff x="4172" y="224"/>
            <a:chExt cx="5868" cy="1090"/>
          </a:xfrm>
        </p:grpSpPr>
        <p:sp>
          <p:nvSpPr>
            <p:cNvPr id="12" name="圆角矩形 11"/>
            <p:cNvSpPr/>
            <p:nvPr/>
          </p:nvSpPr>
          <p:spPr>
            <a:xfrm>
              <a:off x="5180" y="224"/>
              <a:ext cx="3942" cy="53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13" name="组合 12"/>
            <p:cNvGrpSpPr/>
            <p:nvPr/>
          </p:nvGrpSpPr>
          <p:grpSpPr>
            <a:xfrm>
              <a:off x="9326" y="404"/>
              <a:ext cx="714" cy="255"/>
              <a:chOff x="264939" y="188640"/>
              <a:chExt cx="604358" cy="216024"/>
            </a:xfrm>
          </p:grpSpPr>
          <p:sp>
            <p:nvSpPr>
              <p:cNvPr id="19" name="燕尾形 18"/>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0" name="燕尾形 19"/>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21" name="燕尾形 20"/>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4" name="文本框 9"/>
            <p:cNvSpPr txBox="1"/>
            <p:nvPr/>
          </p:nvSpPr>
          <p:spPr>
            <a:xfrm>
              <a:off x="4968" y="251"/>
              <a:ext cx="4243" cy="1063"/>
            </a:xfrm>
            <a:prstGeom prst="rect">
              <a:avLst/>
            </a:prstGeom>
            <a:noFill/>
          </p:spPr>
          <p:txBody>
            <a:bodyPr wrap="square" lIns="51422" tIns="25711" rIns="51422" bIns="25711" rtlCol="0">
              <a:spAutoFit/>
            </a:bodyPr>
            <a:lstStyle/>
            <a:p>
              <a:pPr marL="0" lvl="1" algn="ctr"/>
              <a:r>
                <a:rPr lang="zh-CN" altLang="en-US" sz="2800" dirty="0" smtClean="0">
                  <a:solidFill>
                    <a:prstClr val="black"/>
                  </a:solidFill>
                  <a:latin typeface="方正毡笔黑简体" panose="03000509000000000000" charset="-122"/>
                  <a:ea typeface="方正毡笔黑简体" panose="03000509000000000000" charset="-122"/>
                  <a:sym typeface="+mn-ea"/>
                </a:rPr>
                <a:t>（三）、阅读推广活动</a:t>
              </a:r>
            </a:p>
          </p:txBody>
        </p:sp>
        <p:grpSp>
          <p:nvGrpSpPr>
            <p:cNvPr id="15" name="组合 14"/>
            <p:cNvGrpSpPr/>
            <p:nvPr/>
          </p:nvGrpSpPr>
          <p:grpSpPr>
            <a:xfrm rot="10800000">
              <a:off x="4172" y="404"/>
              <a:ext cx="682" cy="255"/>
              <a:chOff x="452161" y="188640"/>
              <a:chExt cx="577398" cy="216024"/>
            </a:xfrm>
          </p:grpSpPr>
          <p:sp>
            <p:nvSpPr>
              <p:cNvPr id="16" name="燕尾形 5"/>
              <p:cNvSpPr/>
              <p:nvPr/>
            </p:nvSpPr>
            <p:spPr>
              <a:xfrm>
                <a:off x="452161"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7" name="燕尾形 6"/>
              <p:cNvSpPr/>
              <p:nvPr/>
            </p:nvSpPr>
            <p:spPr>
              <a:xfrm>
                <a:off x="650132"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7"/>
              <p:cNvSpPr/>
              <p:nvPr/>
            </p:nvSpPr>
            <p:spPr>
              <a:xfrm>
                <a:off x="813535"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prstClr val="black"/>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3" name="矩形 2"/>
          <p:cNvSpPr/>
          <p:nvPr/>
        </p:nvSpPr>
        <p:spPr>
          <a:xfrm>
            <a:off x="966863" y="966170"/>
            <a:ext cx="10476089" cy="3046988"/>
          </a:xfrm>
          <a:prstGeom prst="rect">
            <a:avLst/>
          </a:prstGeom>
        </p:spPr>
        <p:txBody>
          <a:bodyPr wrap="square">
            <a:spAutoFit/>
          </a:bodyPr>
          <a:lstStyle/>
          <a:p>
            <a:pPr>
              <a:lnSpc>
                <a:spcPct val="200000"/>
              </a:lnSpc>
            </a:pPr>
            <a:r>
              <a:rPr lang="zh-CN" altLang="en-US" sz="2400" dirty="0"/>
              <a:t>图书馆每年都会举办内容丰富、形式多样的阅读活动，以提高读者的阅读兴趣，如每年一届的读书节</a:t>
            </a:r>
            <a:r>
              <a:rPr lang="zh-CN" altLang="en-US" sz="2400" dirty="0" smtClean="0"/>
              <a:t>、书评影评大赛、信息素养大赛“最美读者”摄影大赛、各种</a:t>
            </a:r>
            <a:r>
              <a:rPr lang="zh-CN" altLang="en-US" sz="2400" dirty="0"/>
              <a:t>主题知识竞赛、读书交流大会</a:t>
            </a:r>
            <a:r>
              <a:rPr lang="zh-CN" altLang="en-US" sz="2400" dirty="0" smtClean="0"/>
              <a:t>，微视频大赛</a:t>
            </a:r>
            <a:r>
              <a:rPr lang="zh-CN" altLang="en-US" sz="2400" dirty="0"/>
              <a:t>，有多名学生在比赛中取得好</a:t>
            </a:r>
            <a:r>
              <a:rPr lang="zh-CN" altLang="en-US" sz="2400" dirty="0" smtClean="0"/>
              <a:t>名次。</a:t>
            </a:r>
            <a:endParaRPr lang="zh-CN" alt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25" y="3748627"/>
            <a:ext cx="435927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738142" y="4697569"/>
            <a:ext cx="7945857" cy="1113766"/>
          </a:xfrm>
          <a:prstGeom prst="rect">
            <a:avLst/>
          </a:prstGeom>
        </p:spPr>
        <p:txBody>
          <a:bodyPr wrap="square">
            <a:spAutoFit/>
          </a:bodyPr>
          <a:lstStyle/>
          <a:p>
            <a:pPr>
              <a:lnSpc>
                <a:spcPct val="150000"/>
              </a:lnSpc>
            </a:pPr>
            <a:r>
              <a:rPr lang="zh-CN" altLang="en-US" sz="2400" b="1" dirty="0">
                <a:solidFill>
                  <a:srgbClr val="FF0000"/>
                </a:solidFill>
              </a:rPr>
              <a:t>欢迎积极参与图书馆举办</a:t>
            </a:r>
            <a:r>
              <a:rPr lang="zh-CN" altLang="en-US" sz="2400" b="1" dirty="0" smtClean="0">
                <a:solidFill>
                  <a:srgbClr val="FF0000"/>
                </a:solidFill>
              </a:rPr>
              <a:t>的各类阅读推广活动，</a:t>
            </a:r>
            <a:r>
              <a:rPr lang="zh-CN" altLang="en-US" sz="2400" b="1" dirty="0">
                <a:solidFill>
                  <a:srgbClr val="FF0000"/>
                </a:solidFill>
              </a:rPr>
              <a:t>可获取学校素质拓展</a:t>
            </a:r>
            <a:r>
              <a:rPr lang="zh-CN" altLang="en-US" sz="2400" b="1" dirty="0" smtClean="0">
                <a:solidFill>
                  <a:srgbClr val="FF0000"/>
                </a:solidFill>
              </a:rPr>
              <a:t>分。</a:t>
            </a:r>
            <a:endParaRPr lang="zh-CN" altLang="en-US" sz="2400" b="1" dirty="0">
              <a:solidFill>
                <a:srgbClr val="FF0000"/>
              </a:solidFill>
            </a:endParaRPr>
          </a:p>
        </p:txBody>
      </p:sp>
    </p:spTree>
    <p:extLst>
      <p:ext uri="{BB962C8B-B14F-4D97-AF65-F5344CB8AC3E}">
        <p14:creationId xmlns:p14="http://schemas.microsoft.com/office/powerpoint/2010/main" val="1330567338"/>
      </p:ext>
    </p:extLst>
  </p:cSld>
  <p:clrMapOvr>
    <a:masterClrMapping/>
  </p:clrMapOvr>
  <p:transition spd="slow" advTm="5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5679" y="5273401"/>
            <a:ext cx="184731" cy="523220"/>
          </a:xfrm>
          <a:prstGeom prst="rect">
            <a:avLst/>
          </a:prstGeom>
        </p:spPr>
        <p:txBody>
          <a:bodyPr wrap="none">
            <a:spAutoFit/>
          </a:bodyPr>
          <a:lstStyle/>
          <a:p>
            <a:endParaRPr lang="en-US" altLang="zh-CN" sz="2800" b="1" dirty="0"/>
          </a:p>
        </p:txBody>
      </p:sp>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4541" y="315737"/>
            <a:ext cx="8424862"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754541" y="6215239"/>
            <a:ext cx="8842034" cy="338554"/>
          </a:xfrm>
          <a:prstGeom prst="rect">
            <a:avLst/>
          </a:prstGeom>
        </p:spPr>
        <p:txBody>
          <a:bodyPr wrap="square">
            <a:spAutoFit/>
          </a:bodyPr>
          <a:lstStyle/>
          <a:p>
            <a:pPr lvl="0" fontAlgn="base">
              <a:spcBef>
                <a:spcPct val="0"/>
              </a:spcBef>
              <a:spcAft>
                <a:spcPct val="0"/>
              </a:spcAft>
            </a:pPr>
            <a:r>
              <a:rPr lang="zh-CN" altLang="en-US" sz="1600" b="1" dirty="0">
                <a:solidFill>
                  <a:srgbClr val="000000"/>
                </a:solidFill>
                <a:latin typeface="Arial" charset="0"/>
                <a:ea typeface="宋体" charset="-122"/>
              </a:rPr>
              <a:t>电信学院余金龙同学（前排左四）在</a:t>
            </a:r>
            <a:r>
              <a:rPr lang="en-US" altLang="zh-CN" sz="1600" b="1" dirty="0">
                <a:solidFill>
                  <a:srgbClr val="000000"/>
                </a:solidFill>
                <a:latin typeface="Arial" charset="0"/>
                <a:ea typeface="宋体" charset="-122"/>
              </a:rPr>
              <a:t>2017</a:t>
            </a:r>
            <a:r>
              <a:rPr lang="zh-CN" altLang="en-US" sz="1600" b="1" dirty="0">
                <a:solidFill>
                  <a:srgbClr val="000000"/>
                </a:solidFill>
                <a:latin typeface="Arial" charset="0"/>
                <a:ea typeface="宋体" charset="-122"/>
              </a:rPr>
              <a:t>“共享全民阅读 重拾古诗词”阅读竞赛获个人一等奖</a:t>
            </a:r>
            <a:endParaRPr lang="zh-CN" altLang="en-US" sz="1600" b="1" dirty="0">
              <a:solidFill>
                <a:srgbClr val="000000"/>
              </a:solidFill>
              <a:latin typeface="Arial" charset="0"/>
              <a:ea typeface="宋体" charset="-122"/>
            </a:endParaRPr>
          </a:p>
        </p:txBody>
      </p:sp>
    </p:spTree>
    <p:extLst>
      <p:ext uri="{BB962C8B-B14F-4D97-AF65-F5344CB8AC3E}">
        <p14:creationId xmlns:p14="http://schemas.microsoft.com/office/powerpoint/2010/main" val="636565908"/>
      </p:ext>
    </p:extLst>
  </p:cSld>
  <p:clrMapOvr>
    <a:masterClrMapping/>
  </p:clrMapOvr>
  <p:transition spd="slow" advTm="5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632" y="558067"/>
            <a:ext cx="11167353" cy="2123658"/>
          </a:xfrm>
          <a:prstGeom prst="rect">
            <a:avLst/>
          </a:prstGeom>
          <a:noFill/>
        </p:spPr>
        <p:txBody>
          <a:bodyPr wrap="square" rtlCol="0">
            <a:spAutoFit/>
          </a:bodyPr>
          <a:lstStyle/>
          <a:p>
            <a:r>
              <a:rPr lang="zh-CN" altLang="en-US" sz="2000" b="1" dirty="0" smtClean="0">
                <a:solidFill>
                  <a:srgbClr val="FF0000"/>
                </a:solidFill>
              </a:rPr>
              <a:t>我一直在暗暗地设想，天堂应该是图书馆的模样。</a:t>
            </a:r>
            <a:endParaRPr lang="en-US" altLang="zh-CN" sz="2000" b="1" dirty="0" smtClean="0">
              <a:solidFill>
                <a:srgbClr val="FF0000"/>
              </a:solidFill>
            </a:endParaRPr>
          </a:p>
          <a:p>
            <a:endParaRPr lang="en-US" altLang="zh-CN" sz="2000" b="1" dirty="0">
              <a:solidFill>
                <a:srgbClr val="FF0000"/>
              </a:solidFill>
            </a:endParaRPr>
          </a:p>
          <a:p>
            <a:r>
              <a:rPr lang="en-US" altLang="zh-CN" sz="2000" b="1" dirty="0" smtClean="0">
                <a:solidFill>
                  <a:srgbClr val="FF0000"/>
                </a:solidFill>
              </a:rPr>
              <a:t>                                             ——</a:t>
            </a:r>
            <a:r>
              <a:rPr lang="zh-CN" altLang="en-US" sz="2000" b="1" dirty="0" smtClean="0">
                <a:solidFill>
                  <a:srgbClr val="FF0000"/>
                </a:solidFill>
              </a:rPr>
              <a:t>博尔赫斯（阿根廷）</a:t>
            </a:r>
            <a:endParaRPr lang="en-US" altLang="zh-CN" sz="2000" b="1" dirty="0" smtClean="0">
              <a:solidFill>
                <a:srgbClr val="FF0000"/>
              </a:solidFill>
            </a:endParaRPr>
          </a:p>
          <a:p>
            <a:endParaRPr lang="en-US" altLang="zh-CN" sz="2400" dirty="0">
              <a:solidFill>
                <a:prstClr val="black"/>
              </a:solidFill>
            </a:endParaRPr>
          </a:p>
          <a:p>
            <a:endParaRPr lang="en-US" altLang="zh-CN" sz="2400" dirty="0" smtClean="0">
              <a:solidFill>
                <a:prstClr val="black"/>
              </a:solidFill>
            </a:endParaRPr>
          </a:p>
          <a:p>
            <a:endParaRPr lang="zh-CN" altLang="en-US" sz="2400" dirty="0">
              <a:solidFill>
                <a:prstClr val="black"/>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29" y="1930944"/>
            <a:ext cx="5356699" cy="4178029"/>
          </a:xfrm>
          <a:prstGeom prst="rect">
            <a:avLst/>
          </a:prstGeom>
        </p:spPr>
      </p:pic>
      <p:sp>
        <p:nvSpPr>
          <p:cNvPr id="5" name="TextBox 4"/>
          <p:cNvSpPr txBox="1"/>
          <p:nvPr/>
        </p:nvSpPr>
        <p:spPr>
          <a:xfrm>
            <a:off x="226981" y="6215974"/>
            <a:ext cx="6601839" cy="369332"/>
          </a:xfrm>
          <a:prstGeom prst="rect">
            <a:avLst/>
          </a:prstGeom>
          <a:noFill/>
        </p:spPr>
        <p:txBody>
          <a:bodyPr wrap="square" rtlCol="0">
            <a:spAutoFit/>
          </a:bodyPr>
          <a:lstStyle/>
          <a:p>
            <a:pPr algn="ctr"/>
            <a:r>
              <a:rPr lang="zh-CN" altLang="en-US" b="1" dirty="0" smtClean="0">
                <a:solidFill>
                  <a:prstClr val="black"/>
                </a:solidFill>
              </a:rPr>
              <a:t>天津滨海新区图书馆</a:t>
            </a:r>
            <a:endParaRPr lang="zh-CN" altLang="en-US" b="1" dirty="0">
              <a:solidFill>
                <a:prstClr val="black"/>
              </a:solidFill>
            </a:endParaRPr>
          </a:p>
        </p:txBody>
      </p:sp>
      <p:pic>
        <p:nvPicPr>
          <p:cNvPr id="1028" name="Picture 4" descr="http://image109.360doc.com/DownloadImg/2022/06/3012/247759096_13_202206301259034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308" y="2003898"/>
            <a:ext cx="5496129" cy="41050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49957" y="6215976"/>
            <a:ext cx="5214027" cy="369332"/>
          </a:xfrm>
          <a:prstGeom prst="rect">
            <a:avLst/>
          </a:prstGeom>
          <a:noFill/>
        </p:spPr>
        <p:txBody>
          <a:bodyPr wrap="square" rtlCol="0">
            <a:spAutoFit/>
          </a:bodyPr>
          <a:lstStyle/>
          <a:p>
            <a:r>
              <a:rPr lang="zh-CN" altLang="en-US" b="1" dirty="0" smtClean="0">
                <a:solidFill>
                  <a:prstClr val="black"/>
                </a:solidFill>
              </a:rPr>
              <a:t>奥地利 阿德蒙特本尼迪克特修道院图书馆</a:t>
            </a:r>
            <a:endParaRPr lang="zh-CN" altLang="en-US" b="1" dirty="0">
              <a:solidFill>
                <a:prstClr val="black"/>
              </a:solidFill>
            </a:endParaRPr>
          </a:p>
        </p:txBody>
      </p:sp>
    </p:spTree>
    <p:extLst>
      <p:ext uri="{BB962C8B-B14F-4D97-AF65-F5344CB8AC3E}">
        <p14:creationId xmlns:p14="http://schemas.microsoft.com/office/powerpoint/2010/main" val="3989595580"/>
      </p:ext>
    </p:extLst>
  </p:cSld>
  <p:clrMapOvr>
    <a:masterClrMapping/>
  </p:clrMapOvr>
  <p:transition spd="slow" advTm="5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5679" y="711200"/>
            <a:ext cx="7491477" cy="431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05679" y="5273401"/>
            <a:ext cx="8119530" cy="523220"/>
          </a:xfrm>
          <a:prstGeom prst="rect">
            <a:avLst/>
          </a:prstGeom>
        </p:spPr>
        <p:txBody>
          <a:bodyPr wrap="none">
            <a:spAutoFit/>
          </a:bodyPr>
          <a:lstStyle/>
          <a:p>
            <a:r>
              <a:rPr lang="zh-CN" altLang="en-US" sz="2800" b="1" dirty="0">
                <a:solidFill>
                  <a:prstClr val="black"/>
                </a:solidFill>
              </a:rPr>
              <a:t>微视频创作大赛我校参赛作品</a:t>
            </a:r>
            <a:r>
              <a:rPr lang="en-US" altLang="zh-CN" sz="2800" b="1" dirty="0">
                <a:solidFill>
                  <a:prstClr val="black"/>
                </a:solidFill>
              </a:rPr>
              <a:t>《</a:t>
            </a:r>
            <a:r>
              <a:rPr lang="zh-CN" altLang="en-US" sz="2800" b="1" dirty="0">
                <a:solidFill>
                  <a:prstClr val="black"/>
                </a:solidFill>
              </a:rPr>
              <a:t>爱我中华同一声</a:t>
            </a:r>
            <a:r>
              <a:rPr lang="en-US" altLang="zh-CN" sz="2800" b="1" dirty="0">
                <a:solidFill>
                  <a:prstClr val="black"/>
                </a:solidFill>
              </a:rPr>
              <a:t>》</a:t>
            </a:r>
          </a:p>
        </p:txBody>
      </p:sp>
    </p:spTree>
    <p:extLst>
      <p:ext uri="{BB962C8B-B14F-4D97-AF65-F5344CB8AC3E}">
        <p14:creationId xmlns:p14="http://schemas.microsoft.com/office/powerpoint/2010/main" val="1635621551"/>
      </p:ext>
    </p:extLst>
  </p:cSld>
  <p:clrMapOvr>
    <a:masterClrMapping/>
  </p:clrMapOvr>
  <p:transition spd="slow" advTm="5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5244" y="394582"/>
            <a:ext cx="8398932" cy="531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133600" y="5897223"/>
            <a:ext cx="8229600" cy="461665"/>
          </a:xfrm>
          <a:prstGeom prst="rect">
            <a:avLst/>
          </a:prstGeom>
        </p:spPr>
        <p:txBody>
          <a:bodyPr wrap="square">
            <a:spAutoFit/>
          </a:bodyPr>
          <a:lstStyle/>
          <a:p>
            <a:pPr algn="ctr"/>
            <a:r>
              <a:rPr lang="zh-CN" altLang="en-US" sz="2400" b="1" dirty="0"/>
              <a:t>微视频创作大赛我校参赛作品</a:t>
            </a:r>
            <a:r>
              <a:rPr lang="en-US" altLang="zh-CN" sz="2400" b="1" dirty="0"/>
              <a:t>《</a:t>
            </a:r>
            <a:r>
              <a:rPr lang="zh-CN" altLang="en-US" sz="2400" b="1" dirty="0"/>
              <a:t>水调歌头</a:t>
            </a:r>
            <a:r>
              <a:rPr lang="en-US" altLang="zh-CN" sz="2400" b="1" dirty="0"/>
              <a:t>》</a:t>
            </a:r>
          </a:p>
        </p:txBody>
      </p:sp>
    </p:spTree>
    <p:extLst>
      <p:ext uri="{BB962C8B-B14F-4D97-AF65-F5344CB8AC3E}">
        <p14:creationId xmlns:p14="http://schemas.microsoft.com/office/powerpoint/2010/main" val="3470163976"/>
      </p:ext>
    </p:extLst>
  </p:cSld>
  <p:clrMapOvr>
    <a:masterClrMapping/>
  </p:clrMapOvr>
  <p:transition spd="slow" advTm="5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33600" y="5897223"/>
            <a:ext cx="8229600" cy="461665"/>
          </a:xfrm>
          <a:prstGeom prst="rect">
            <a:avLst/>
          </a:prstGeom>
        </p:spPr>
        <p:txBody>
          <a:bodyPr wrap="square">
            <a:spAutoFit/>
          </a:bodyPr>
          <a:lstStyle/>
          <a:p>
            <a:pPr algn="ctr"/>
            <a:endParaRPr lang="en-US" altLang="zh-CN" sz="2400" b="1" dirty="0">
              <a:solidFill>
                <a:prstClr val="black"/>
              </a:solidFill>
            </a:endParaRPr>
          </a:p>
        </p:txBody>
      </p:sp>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577" y="207623"/>
            <a:ext cx="31686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75326" y="6128055"/>
            <a:ext cx="3647152" cy="369332"/>
          </a:xfrm>
          <a:prstGeom prst="rect">
            <a:avLst/>
          </a:prstGeom>
        </p:spPr>
        <p:txBody>
          <a:bodyPr wrap="none">
            <a:spAutoFit/>
          </a:bodyPr>
          <a:lstStyle/>
          <a:p>
            <a:r>
              <a:rPr lang="zh-CN" altLang="en-US" b="1" dirty="0"/>
              <a:t>“学习与分享专题大赛”学生作品</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967" y="579085"/>
            <a:ext cx="5329238"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451004" y="5005401"/>
            <a:ext cx="2031325" cy="369332"/>
          </a:xfrm>
          <a:prstGeom prst="rect">
            <a:avLst/>
          </a:prstGeom>
        </p:spPr>
        <p:txBody>
          <a:bodyPr wrap="none">
            <a:spAutoFit/>
          </a:bodyPr>
          <a:lstStyle/>
          <a:p>
            <a:r>
              <a:rPr lang="zh-CN" altLang="en-US" b="1" dirty="0"/>
              <a:t>学生手写学习心得</a:t>
            </a:r>
          </a:p>
        </p:txBody>
      </p:sp>
    </p:spTree>
    <p:extLst>
      <p:ext uri="{BB962C8B-B14F-4D97-AF65-F5344CB8AC3E}">
        <p14:creationId xmlns:p14="http://schemas.microsoft.com/office/powerpoint/2010/main" val="2175717974"/>
      </p:ext>
    </p:extLst>
  </p:cSld>
  <p:clrMapOvr>
    <a:masterClrMapping/>
  </p:clrMapOvr>
  <p:transition spd="slow" advTm="5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nvPicPr>
        <p:blipFill>
          <a:blip r:embed="rId2"/>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3"/>
          <a:srcRect l="16136" t="20488" r="14302" b="20012"/>
          <a:stretch>
            <a:fillRect/>
          </a:stretch>
        </p:blipFill>
        <p:spPr>
          <a:xfrm>
            <a:off x="8403591" y="3790319"/>
            <a:ext cx="2444751" cy="1609725"/>
          </a:xfrm>
          <a:prstGeom prst="rect">
            <a:avLst/>
          </a:prstGeom>
        </p:spPr>
      </p:pic>
      <p:sp>
        <p:nvSpPr>
          <p:cNvPr id="11" name="文本框 10"/>
          <p:cNvSpPr txBox="1"/>
          <p:nvPr/>
        </p:nvSpPr>
        <p:spPr>
          <a:xfrm>
            <a:off x="2868554" y="2967990"/>
            <a:ext cx="5724644" cy="923330"/>
          </a:xfrm>
          <a:prstGeom prst="rect">
            <a:avLst/>
          </a:prstGeom>
          <a:noFill/>
        </p:spPr>
        <p:txBody>
          <a:bodyPr wrap="none" rtlCol="0" anchor="t">
            <a:spAutoFit/>
          </a:bodyPr>
          <a:lstStyle/>
          <a:p>
            <a:pPr algn="dist"/>
            <a:r>
              <a:rPr lang="zh-CN" altLang="en-US" sz="5400" dirty="0" smtClean="0">
                <a:solidFill>
                  <a:prstClr val="black"/>
                </a:solidFill>
                <a:latin typeface="方正毡笔黑简体" panose="03000509000000000000" charset="-122"/>
                <a:ea typeface="方正毡笔黑简体" panose="03000509000000000000" charset="-122"/>
                <a:sym typeface="+mn-ea"/>
              </a:rPr>
              <a:t>六、常见问题解答</a:t>
            </a:r>
          </a:p>
        </p:txBody>
      </p:sp>
    </p:spTree>
    <p:extLst>
      <p:ext uri="{BB962C8B-B14F-4D97-AF65-F5344CB8AC3E}">
        <p14:creationId xmlns:p14="http://schemas.microsoft.com/office/powerpoint/2010/main" val="779548511"/>
      </p:ext>
    </p:extLst>
  </p:cSld>
  <p:clrMapOvr>
    <a:masterClrMapping/>
  </p:clrMapOvr>
  <p:transition spd="slow" advTm="5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1822" y="310448"/>
            <a:ext cx="10837334" cy="6324808"/>
          </a:xfrm>
          <a:prstGeom prst="rect">
            <a:avLst/>
          </a:prstGeom>
        </p:spPr>
        <p:txBody>
          <a:bodyPr wrap="square">
            <a:spAutoFit/>
          </a:bodyPr>
          <a:lstStyle/>
          <a:p>
            <a:pPr lvl="0" fontAlgn="base">
              <a:lnSpc>
                <a:spcPct val="150000"/>
              </a:lnSpc>
              <a:spcBef>
                <a:spcPct val="0"/>
              </a:spcBef>
              <a:spcAft>
                <a:spcPct val="0"/>
              </a:spcAft>
            </a:pPr>
            <a:r>
              <a:rPr lang="en-US" altLang="zh-CN" b="1" dirty="0">
                <a:solidFill>
                  <a:srgbClr val="000000"/>
                </a:solidFill>
                <a:latin typeface="Arial" charset="0"/>
                <a:ea typeface="宋体" charset="-122"/>
              </a:rPr>
              <a:t>1</a:t>
            </a:r>
            <a:r>
              <a:rPr lang="zh-CN" altLang="en-US" b="1" dirty="0">
                <a:solidFill>
                  <a:srgbClr val="000000"/>
                </a:solidFill>
                <a:latin typeface="Arial" charset="0"/>
                <a:ea typeface="宋体" charset="-122"/>
              </a:rPr>
              <a:t>）怎样网上续借图书？</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a:t>
            </a:r>
            <a:r>
              <a:rPr lang="zh-CN" altLang="en-US" dirty="0">
                <a:solidFill>
                  <a:srgbClr val="000000"/>
                </a:solidFill>
                <a:latin typeface="Arial" charset="0"/>
                <a:ea typeface="宋体" charset="-122"/>
                <a:sym typeface="Wingdings" pitchFamily="2" charset="2"/>
              </a:rPr>
              <a:t>（</a:t>
            </a:r>
            <a:r>
              <a:rPr lang="en-US" altLang="zh-CN" dirty="0">
                <a:solidFill>
                  <a:srgbClr val="000000"/>
                </a:solidFill>
                <a:latin typeface="Arial" charset="0"/>
                <a:ea typeface="宋体" charset="-122"/>
                <a:sym typeface="Wingdings" pitchFamily="2" charset="2"/>
              </a:rPr>
              <a:t>1</a:t>
            </a:r>
            <a:r>
              <a:rPr lang="zh-CN" altLang="en-US" dirty="0">
                <a:solidFill>
                  <a:srgbClr val="000000"/>
                </a:solidFill>
                <a:latin typeface="Arial" charset="0"/>
                <a:ea typeface="宋体" charset="-122"/>
                <a:sym typeface="Wingdings" pitchFamily="2" charset="2"/>
              </a:rPr>
              <a:t>）</a:t>
            </a:r>
            <a:r>
              <a:rPr lang="zh-CN" altLang="en-US" dirty="0">
                <a:solidFill>
                  <a:srgbClr val="000000"/>
                </a:solidFill>
                <a:latin typeface="Arial" charset="0"/>
                <a:ea typeface="宋体" charset="-122"/>
              </a:rPr>
              <a:t>进入图书馆主页（</a:t>
            </a:r>
            <a:r>
              <a:rPr lang="en-US" altLang="zh-CN" dirty="0">
                <a:solidFill>
                  <a:srgbClr val="000000"/>
                </a:solidFill>
                <a:latin typeface="Arial" charset="0"/>
                <a:ea typeface="宋体" charset="-122"/>
              </a:rPr>
              <a:t>tsg.wtc.edu.cn)</a:t>
            </a:r>
            <a:r>
              <a:rPr lang="zh-CN" altLang="en-US" dirty="0" smtClean="0">
                <a:solidFill>
                  <a:srgbClr val="000000"/>
                </a:solidFill>
                <a:latin typeface="Arial" charset="0"/>
                <a:ea typeface="宋体" charset="-122"/>
              </a:rPr>
              <a:t>，通过统一检索平台，选择“我的图书馆”或“我的借阅”，可进行续借；</a:t>
            </a:r>
            <a:r>
              <a:rPr lang="zh-CN" altLang="en-US" dirty="0">
                <a:solidFill>
                  <a:srgbClr val="000000"/>
                </a:solidFill>
                <a:latin typeface="Arial" charset="0"/>
                <a:ea typeface="宋体" charset="-122"/>
              </a:rPr>
              <a:t>（</a:t>
            </a:r>
            <a:r>
              <a:rPr lang="en-US" altLang="zh-CN" dirty="0">
                <a:solidFill>
                  <a:srgbClr val="000000"/>
                </a:solidFill>
                <a:latin typeface="Arial" charset="0"/>
                <a:ea typeface="宋体" charset="-122"/>
              </a:rPr>
              <a:t>2</a:t>
            </a:r>
            <a:r>
              <a:rPr lang="zh-CN" altLang="en-US" dirty="0">
                <a:solidFill>
                  <a:srgbClr val="000000"/>
                </a:solidFill>
                <a:latin typeface="Arial" charset="0"/>
                <a:ea typeface="宋体" charset="-122"/>
              </a:rPr>
              <a:t>）绑定微信图书馆，我的图书馆</a:t>
            </a:r>
            <a:r>
              <a:rPr lang="en-US" altLang="zh-CN" dirty="0">
                <a:solidFill>
                  <a:srgbClr val="000000"/>
                </a:solidFill>
                <a:latin typeface="Arial" charset="0"/>
                <a:ea typeface="宋体" charset="-122"/>
              </a:rPr>
              <a:t>—</a:t>
            </a:r>
            <a:r>
              <a:rPr lang="zh-CN" altLang="en-US" dirty="0">
                <a:solidFill>
                  <a:srgbClr val="000000"/>
                </a:solidFill>
                <a:latin typeface="Arial" charset="0"/>
                <a:ea typeface="宋体" charset="-122"/>
              </a:rPr>
              <a:t>借阅信息</a:t>
            </a:r>
            <a:r>
              <a:rPr lang="en-US" altLang="zh-CN" dirty="0">
                <a:solidFill>
                  <a:srgbClr val="000000"/>
                </a:solidFill>
                <a:latin typeface="Arial" charset="0"/>
                <a:ea typeface="宋体" charset="-122"/>
              </a:rPr>
              <a:t>/</a:t>
            </a:r>
            <a:r>
              <a:rPr lang="zh-CN" altLang="en-US" dirty="0">
                <a:solidFill>
                  <a:srgbClr val="000000"/>
                </a:solidFill>
                <a:latin typeface="Arial" charset="0"/>
                <a:ea typeface="宋体" charset="-122"/>
              </a:rPr>
              <a:t>续借。</a:t>
            </a:r>
            <a:endParaRPr lang="zh-CN" altLang="en-US" b="1"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2</a:t>
            </a:r>
            <a:r>
              <a:rPr lang="zh-CN" altLang="en-US" b="1" dirty="0">
                <a:solidFill>
                  <a:srgbClr val="000000"/>
                </a:solidFill>
                <a:latin typeface="Arial" charset="0"/>
                <a:ea typeface="宋体" charset="-122"/>
              </a:rPr>
              <a:t>）一卡通丢失后怎么办？</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答：读者遗失一卡通请立即</a:t>
            </a:r>
            <a:r>
              <a:rPr lang="zh-CN" altLang="en-US" dirty="0" smtClean="0">
                <a:solidFill>
                  <a:srgbClr val="000000"/>
                </a:solidFill>
                <a:latin typeface="Arial" charset="0"/>
                <a:ea typeface="宋体" charset="-122"/>
              </a:rPr>
              <a:t>到逸兴楼二楼财务处重新办理。</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3</a:t>
            </a:r>
            <a:r>
              <a:rPr lang="zh-CN" altLang="en-US" b="1" dirty="0">
                <a:solidFill>
                  <a:srgbClr val="000000"/>
                </a:solidFill>
                <a:latin typeface="Arial" charset="0"/>
                <a:ea typeface="宋体" charset="-122"/>
              </a:rPr>
              <a:t>）密码忘记了怎么办？</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答：读者忘记密码，请到附二号楼</a:t>
            </a:r>
            <a:r>
              <a:rPr lang="en-US" altLang="zh-CN" dirty="0">
                <a:solidFill>
                  <a:srgbClr val="000000"/>
                </a:solidFill>
                <a:latin typeface="Arial" charset="0"/>
                <a:ea typeface="宋体" charset="-122"/>
              </a:rPr>
              <a:t>408</a:t>
            </a:r>
            <a:r>
              <a:rPr lang="zh-CN" altLang="en-US" dirty="0">
                <a:solidFill>
                  <a:srgbClr val="000000"/>
                </a:solidFill>
                <a:latin typeface="Arial" charset="0"/>
                <a:ea typeface="宋体" charset="-122"/>
              </a:rPr>
              <a:t>室信息技术部修改。</a:t>
            </a:r>
            <a:endParaRPr lang="zh-CN" altLang="en-US" b="1"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4</a:t>
            </a:r>
            <a:r>
              <a:rPr lang="zh-CN" altLang="en-US" b="1" dirty="0">
                <a:solidFill>
                  <a:srgbClr val="000000"/>
                </a:solidFill>
                <a:latin typeface="Arial" charset="0"/>
                <a:ea typeface="宋体" charset="-122"/>
              </a:rPr>
              <a:t>）允许读者在还一本书的同时又马上将其借出吗？</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答：不允许。为保障全体读者的利益，归还的图书在工作人员重新上架之后方可出借。</a:t>
            </a:r>
            <a:endParaRPr lang="zh-CN" altLang="en-US" b="1"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5</a:t>
            </a:r>
            <a:r>
              <a:rPr lang="zh-CN" altLang="en-US" b="1" dirty="0">
                <a:solidFill>
                  <a:srgbClr val="000000"/>
                </a:solidFill>
                <a:latin typeface="Arial" charset="0"/>
                <a:ea typeface="宋体" charset="-122"/>
              </a:rPr>
              <a:t>）怎样知道个人借书情况和还书期限？</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答：进入图书馆主页</a:t>
            </a:r>
            <a:r>
              <a:rPr lang="zh-CN" altLang="en-US" dirty="0" smtClean="0">
                <a:solidFill>
                  <a:srgbClr val="000000"/>
                </a:solidFill>
                <a:latin typeface="Arial" charset="0"/>
                <a:ea typeface="宋体" charset="-122"/>
              </a:rPr>
              <a:t>，通过统一检索平台“我的图书馆”或“我的借阅”查看。</a:t>
            </a:r>
            <a:endParaRPr lang="zh-CN" altLang="en-US" b="1" dirty="0">
              <a:solidFill>
                <a:srgbClr val="000000"/>
              </a:solidFill>
              <a:latin typeface="Arial" charset="0"/>
              <a:ea typeface="宋体" charset="-122"/>
            </a:endParaRPr>
          </a:p>
          <a:p>
            <a:pPr lvl="0" fontAlgn="base">
              <a:lnSpc>
                <a:spcPct val="150000"/>
              </a:lnSpc>
              <a:spcBef>
                <a:spcPct val="0"/>
              </a:spcBef>
              <a:spcAft>
                <a:spcPct val="0"/>
              </a:spcAft>
            </a:pPr>
            <a:r>
              <a:rPr lang="en-US" altLang="zh-CN" b="1" dirty="0">
                <a:solidFill>
                  <a:srgbClr val="000000"/>
                </a:solidFill>
                <a:latin typeface="Arial" charset="0"/>
                <a:ea typeface="宋体" charset="-122"/>
              </a:rPr>
              <a:t>6</a:t>
            </a:r>
            <a:r>
              <a:rPr lang="zh-CN" altLang="en-US" b="1" dirty="0">
                <a:solidFill>
                  <a:srgbClr val="000000"/>
                </a:solidFill>
                <a:latin typeface="Arial" charset="0"/>
                <a:ea typeface="宋体" charset="-122"/>
              </a:rPr>
              <a:t>）可以使用别人的借书证借书吗？</a:t>
            </a:r>
            <a:endParaRPr lang="zh-CN" altLang="en-US" dirty="0">
              <a:solidFill>
                <a:srgbClr val="000000"/>
              </a:solidFill>
              <a:latin typeface="Arial" charset="0"/>
              <a:ea typeface="宋体" charset="-122"/>
            </a:endParaRPr>
          </a:p>
          <a:p>
            <a:pPr lvl="0" fontAlgn="base">
              <a:lnSpc>
                <a:spcPct val="150000"/>
              </a:lnSpc>
              <a:spcBef>
                <a:spcPct val="0"/>
              </a:spcBef>
              <a:spcAft>
                <a:spcPct val="0"/>
              </a:spcAft>
            </a:pPr>
            <a:r>
              <a:rPr lang="zh-CN" altLang="en-US" dirty="0">
                <a:solidFill>
                  <a:srgbClr val="000000"/>
                </a:solidFill>
                <a:latin typeface="Arial" charset="0"/>
                <a:ea typeface="宋体" charset="-122"/>
              </a:rPr>
              <a:t>答：借书证只限本人使用</a:t>
            </a:r>
            <a:r>
              <a:rPr lang="en-US" altLang="zh-CN" dirty="0">
                <a:solidFill>
                  <a:srgbClr val="000000"/>
                </a:solidFill>
                <a:latin typeface="Arial" charset="0"/>
                <a:ea typeface="宋体" charset="-122"/>
              </a:rPr>
              <a:t>, </a:t>
            </a:r>
            <a:r>
              <a:rPr lang="zh-CN" altLang="en-US" dirty="0">
                <a:solidFill>
                  <a:srgbClr val="000000"/>
                </a:solidFill>
                <a:latin typeface="Arial" charset="0"/>
                <a:ea typeface="宋体" charset="-122"/>
              </a:rPr>
              <a:t>不得转借他人。违者作如下处理：</a:t>
            </a:r>
          </a:p>
          <a:p>
            <a:pPr lvl="0" fontAlgn="base">
              <a:lnSpc>
                <a:spcPct val="150000"/>
              </a:lnSpc>
              <a:spcBef>
                <a:spcPct val="0"/>
              </a:spcBef>
              <a:spcAft>
                <a:spcPct val="0"/>
              </a:spcAft>
            </a:pPr>
            <a:r>
              <a:rPr lang="en-US" altLang="zh-CN" dirty="0">
                <a:solidFill>
                  <a:srgbClr val="000000"/>
                </a:solidFill>
                <a:latin typeface="Arial" charset="0"/>
                <a:ea typeface="宋体" charset="-122"/>
              </a:rPr>
              <a:t>a.</a:t>
            </a:r>
            <a:r>
              <a:rPr lang="zh-CN" altLang="en-US" dirty="0">
                <a:solidFill>
                  <a:srgbClr val="000000"/>
                </a:solidFill>
                <a:latin typeface="Arial" charset="0"/>
                <a:ea typeface="宋体" charset="-122"/>
              </a:rPr>
              <a:t>凡持他人一卡通借书者，持卡者和借卡者各暂停借书一个月。</a:t>
            </a:r>
          </a:p>
          <a:p>
            <a:pPr lvl="0" fontAlgn="base">
              <a:lnSpc>
                <a:spcPct val="150000"/>
              </a:lnSpc>
              <a:spcBef>
                <a:spcPct val="0"/>
              </a:spcBef>
              <a:spcAft>
                <a:spcPct val="0"/>
              </a:spcAft>
            </a:pPr>
            <a:r>
              <a:rPr lang="en-US" altLang="zh-CN" dirty="0">
                <a:solidFill>
                  <a:srgbClr val="000000"/>
                </a:solidFill>
                <a:latin typeface="Arial" charset="0"/>
                <a:ea typeface="宋体" charset="-122"/>
              </a:rPr>
              <a:t>b.</a:t>
            </a:r>
            <a:r>
              <a:rPr lang="zh-CN" altLang="en-US" dirty="0">
                <a:solidFill>
                  <a:srgbClr val="000000"/>
                </a:solidFill>
                <a:latin typeface="Arial" charset="0"/>
                <a:ea typeface="宋体" charset="-122"/>
              </a:rPr>
              <a:t>凡拾到他人一卡通借书，作偷书论处，并视情节轻重予以治安处罚</a:t>
            </a:r>
            <a:r>
              <a:rPr lang="zh-CN" altLang="en-US" dirty="0" smtClean="0">
                <a:solidFill>
                  <a:srgbClr val="000000"/>
                </a:solidFill>
                <a:latin typeface="Arial" charset="0"/>
                <a:ea typeface="宋体" charset="-122"/>
              </a:rPr>
              <a:t>。</a:t>
            </a:r>
            <a:endParaRPr lang="en-US" altLang="zh-CN" dirty="0" smtClean="0">
              <a:solidFill>
                <a:srgbClr val="000000"/>
              </a:solidFill>
              <a:latin typeface="Arial" charset="0"/>
              <a:ea typeface="宋体" charset="-122"/>
            </a:endParaRPr>
          </a:p>
        </p:txBody>
      </p:sp>
    </p:spTree>
    <p:extLst>
      <p:ext uri="{BB962C8B-B14F-4D97-AF65-F5344CB8AC3E}">
        <p14:creationId xmlns:p14="http://schemas.microsoft.com/office/powerpoint/2010/main" val="1032731175"/>
      </p:ext>
    </p:extLst>
  </p:cSld>
  <p:clrMapOvr>
    <a:masterClrMapping/>
  </p:clrMapOvr>
  <p:transition spd="slow" advTm="50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1822" y="310448"/>
            <a:ext cx="10837334" cy="456535"/>
          </a:xfrm>
          <a:prstGeom prst="rect">
            <a:avLst/>
          </a:prstGeom>
        </p:spPr>
        <p:txBody>
          <a:bodyPr wrap="square">
            <a:spAutoFit/>
          </a:bodyPr>
          <a:lstStyle/>
          <a:p>
            <a:pPr fontAlgn="base">
              <a:lnSpc>
                <a:spcPct val="150000"/>
              </a:lnSpc>
              <a:spcBef>
                <a:spcPct val="0"/>
              </a:spcBef>
              <a:spcAft>
                <a:spcPct val="0"/>
              </a:spcAft>
            </a:pPr>
            <a:endParaRPr lang="en-US" altLang="zh-CN" dirty="0" smtClean="0">
              <a:solidFill>
                <a:srgbClr val="000000"/>
              </a:solidFill>
              <a:latin typeface="Arial" charset="0"/>
              <a:ea typeface="宋体" charset="-122"/>
            </a:endParaRPr>
          </a:p>
        </p:txBody>
      </p:sp>
      <p:sp>
        <p:nvSpPr>
          <p:cNvPr id="2" name="矩形 1"/>
          <p:cNvSpPr/>
          <p:nvPr/>
        </p:nvSpPr>
        <p:spPr>
          <a:xfrm>
            <a:off x="474133" y="612845"/>
            <a:ext cx="11390489" cy="5355312"/>
          </a:xfrm>
          <a:prstGeom prst="rect">
            <a:avLst/>
          </a:prstGeom>
        </p:spPr>
        <p:txBody>
          <a:bodyPr wrap="square">
            <a:spAutoFit/>
          </a:bodyPr>
          <a:lstStyle/>
          <a:p>
            <a:pPr fontAlgn="base">
              <a:lnSpc>
                <a:spcPct val="150000"/>
              </a:lnSpc>
              <a:spcBef>
                <a:spcPct val="0"/>
              </a:spcBef>
              <a:spcAft>
                <a:spcPct val="0"/>
              </a:spcAft>
            </a:pPr>
            <a:r>
              <a:rPr lang="en-US" altLang="zh-CN" b="1" dirty="0">
                <a:solidFill>
                  <a:srgbClr val="000000"/>
                </a:solidFill>
                <a:latin typeface="Arial" charset="0"/>
                <a:ea typeface="宋体" charset="-122"/>
              </a:rPr>
              <a:t>8</a:t>
            </a:r>
            <a:r>
              <a:rPr lang="zh-CN" altLang="en-US" b="1" dirty="0">
                <a:solidFill>
                  <a:srgbClr val="000000"/>
                </a:solidFill>
                <a:latin typeface="Arial" charset="0"/>
                <a:ea typeface="宋体" charset="-122"/>
              </a:rPr>
              <a:t>）发现借书记录与实际情况不符，怎么办？</a:t>
            </a:r>
          </a:p>
          <a:p>
            <a:pPr fontAlgn="base">
              <a:lnSpc>
                <a:spcPct val="150000"/>
              </a:lnSpc>
              <a:spcBef>
                <a:spcPct val="0"/>
              </a:spcBef>
              <a:spcAft>
                <a:spcPct val="0"/>
              </a:spcAft>
            </a:pPr>
            <a:r>
              <a:rPr lang="zh-CN" altLang="en-US" dirty="0">
                <a:solidFill>
                  <a:srgbClr val="000000"/>
                </a:solidFill>
                <a:latin typeface="Arial" charset="0"/>
                <a:ea typeface="宋体" charset="-122"/>
              </a:rPr>
              <a:t>答：请到图书馆一楼大厅借还处查证。</a:t>
            </a:r>
          </a:p>
          <a:p>
            <a:pPr fontAlgn="base">
              <a:lnSpc>
                <a:spcPct val="150000"/>
              </a:lnSpc>
              <a:spcBef>
                <a:spcPct val="0"/>
              </a:spcBef>
              <a:spcAft>
                <a:spcPct val="0"/>
              </a:spcAft>
            </a:pPr>
            <a:r>
              <a:rPr lang="en-US" altLang="zh-CN" b="1" dirty="0">
                <a:solidFill>
                  <a:srgbClr val="000000"/>
                </a:solidFill>
                <a:latin typeface="Arial" charset="0"/>
                <a:ea typeface="宋体" charset="-122"/>
              </a:rPr>
              <a:t>9</a:t>
            </a:r>
            <a:r>
              <a:rPr lang="zh-CN" altLang="en-US" b="1" dirty="0">
                <a:solidFill>
                  <a:srgbClr val="000000"/>
                </a:solidFill>
                <a:latin typeface="Arial" charset="0"/>
                <a:ea typeface="宋体" charset="-122"/>
              </a:rPr>
              <a:t>）持有超期图书能否继续借书？</a:t>
            </a:r>
          </a:p>
          <a:p>
            <a:pPr fontAlgn="base">
              <a:lnSpc>
                <a:spcPct val="150000"/>
              </a:lnSpc>
              <a:spcBef>
                <a:spcPct val="0"/>
              </a:spcBef>
              <a:spcAft>
                <a:spcPct val="0"/>
              </a:spcAft>
            </a:pPr>
            <a:r>
              <a:rPr lang="zh-CN" altLang="en-US" dirty="0">
                <a:solidFill>
                  <a:srgbClr val="000000"/>
                </a:solidFill>
                <a:latin typeface="Arial" charset="0"/>
                <a:ea typeface="宋体" charset="-122"/>
              </a:rPr>
              <a:t>答：持有超期图书不能办理借书及续借手续，必须归还超期图书。</a:t>
            </a:r>
          </a:p>
          <a:p>
            <a:pPr fontAlgn="base">
              <a:lnSpc>
                <a:spcPct val="150000"/>
              </a:lnSpc>
              <a:spcBef>
                <a:spcPct val="0"/>
              </a:spcBef>
              <a:spcAft>
                <a:spcPct val="0"/>
              </a:spcAft>
            </a:pPr>
            <a:r>
              <a:rPr lang="en-US" altLang="zh-CN" b="1" dirty="0">
                <a:solidFill>
                  <a:srgbClr val="000000"/>
                </a:solidFill>
                <a:latin typeface="Arial" charset="0"/>
                <a:ea typeface="宋体" charset="-122"/>
              </a:rPr>
              <a:t>10</a:t>
            </a:r>
            <a:r>
              <a:rPr lang="zh-CN" altLang="en-US" b="1" dirty="0">
                <a:solidFill>
                  <a:srgbClr val="000000"/>
                </a:solidFill>
                <a:latin typeface="Arial" charset="0"/>
                <a:ea typeface="宋体" charset="-122"/>
              </a:rPr>
              <a:t>）读者借书时应注意什么？</a:t>
            </a:r>
          </a:p>
          <a:p>
            <a:pPr fontAlgn="base">
              <a:lnSpc>
                <a:spcPct val="150000"/>
              </a:lnSpc>
              <a:spcBef>
                <a:spcPct val="0"/>
              </a:spcBef>
              <a:spcAft>
                <a:spcPct val="0"/>
              </a:spcAft>
            </a:pPr>
            <a:r>
              <a:rPr lang="zh-CN" altLang="en-US" dirty="0">
                <a:solidFill>
                  <a:srgbClr val="000000"/>
                </a:solidFill>
                <a:latin typeface="Arial" charset="0"/>
                <a:ea typeface="宋体" charset="-122"/>
              </a:rPr>
              <a:t>答：</a:t>
            </a:r>
            <a:r>
              <a:rPr lang="en-US" altLang="zh-CN" dirty="0">
                <a:solidFill>
                  <a:srgbClr val="000000"/>
                </a:solidFill>
                <a:latin typeface="Arial" charset="0"/>
                <a:ea typeface="宋体" charset="-122"/>
              </a:rPr>
              <a:t>a.</a:t>
            </a:r>
            <a:r>
              <a:rPr lang="zh-CN" altLang="en-US" dirty="0">
                <a:solidFill>
                  <a:srgbClr val="000000"/>
                </a:solidFill>
                <a:latin typeface="Arial" charset="0"/>
                <a:ea typeface="宋体" charset="-122"/>
              </a:rPr>
              <a:t>读者要爱护书刊资料，不得圈点、划道、涂抹、污损、裁割、撕毁或遗失，否则予以罚款或赔偿。</a:t>
            </a:r>
          </a:p>
          <a:p>
            <a:pPr fontAlgn="base">
              <a:lnSpc>
                <a:spcPct val="150000"/>
              </a:lnSpc>
              <a:spcBef>
                <a:spcPct val="0"/>
              </a:spcBef>
              <a:spcAft>
                <a:spcPct val="0"/>
              </a:spcAft>
            </a:pPr>
            <a:r>
              <a:rPr lang="en-US" altLang="zh-CN" dirty="0">
                <a:solidFill>
                  <a:srgbClr val="000000"/>
                </a:solidFill>
                <a:latin typeface="Arial" charset="0"/>
                <a:ea typeface="宋体" charset="-122"/>
              </a:rPr>
              <a:t>b.</a:t>
            </a:r>
            <a:r>
              <a:rPr lang="zh-CN" altLang="en-US" dirty="0">
                <a:solidFill>
                  <a:srgbClr val="000000"/>
                </a:solidFill>
                <a:latin typeface="Arial" charset="0"/>
                <a:ea typeface="宋体" charset="-122"/>
              </a:rPr>
              <a:t>借出的书刊要仔细检查，如有破损、缺页、圈点、涂划，应当声明，在借出前在流通部加盖“已处理”印记，以免还书时追究个人责任。</a:t>
            </a:r>
            <a:endParaRPr lang="en-US" altLang="zh-CN" dirty="0">
              <a:solidFill>
                <a:srgbClr val="000000"/>
              </a:solidFill>
              <a:latin typeface="Arial" charset="0"/>
              <a:ea typeface="宋体" charset="-122"/>
            </a:endParaRPr>
          </a:p>
          <a:p>
            <a:pPr fontAlgn="base">
              <a:lnSpc>
                <a:spcPct val="150000"/>
              </a:lnSpc>
              <a:spcBef>
                <a:spcPct val="0"/>
              </a:spcBef>
              <a:spcAft>
                <a:spcPct val="0"/>
              </a:spcAft>
            </a:pPr>
            <a:r>
              <a:rPr lang="en-US" altLang="zh-CN" b="1" dirty="0">
                <a:solidFill>
                  <a:srgbClr val="000000"/>
                </a:solidFill>
                <a:latin typeface="Arial" charset="0"/>
                <a:ea typeface="宋体" charset="-122"/>
              </a:rPr>
              <a:t>12</a:t>
            </a:r>
            <a:r>
              <a:rPr lang="zh-CN" altLang="en-US" b="1" dirty="0">
                <a:solidFill>
                  <a:srgbClr val="000000"/>
                </a:solidFill>
                <a:latin typeface="Arial" charset="0"/>
                <a:ea typeface="宋体" charset="-122"/>
              </a:rPr>
              <a:t>）图书馆的期刊可以外借吗？</a:t>
            </a:r>
          </a:p>
          <a:p>
            <a:pPr fontAlgn="base">
              <a:lnSpc>
                <a:spcPct val="150000"/>
              </a:lnSpc>
              <a:spcBef>
                <a:spcPct val="0"/>
              </a:spcBef>
              <a:spcAft>
                <a:spcPct val="0"/>
              </a:spcAft>
            </a:pPr>
            <a:r>
              <a:rPr lang="zh-CN" altLang="en-US" dirty="0">
                <a:solidFill>
                  <a:srgbClr val="000000"/>
                </a:solidFill>
                <a:latin typeface="Arial" charset="0"/>
                <a:ea typeface="宋体" charset="-122"/>
              </a:rPr>
              <a:t>答：期刊连续性强，如损坏、丢失等不易补充，因此不予外借，只能阅览、复印。</a:t>
            </a:r>
          </a:p>
          <a:p>
            <a:pPr fontAlgn="base">
              <a:lnSpc>
                <a:spcPct val="150000"/>
              </a:lnSpc>
              <a:spcBef>
                <a:spcPct val="0"/>
              </a:spcBef>
              <a:spcAft>
                <a:spcPct val="0"/>
              </a:spcAft>
            </a:pPr>
            <a:r>
              <a:rPr lang="en-US" altLang="zh-CN" b="1" dirty="0">
                <a:solidFill>
                  <a:srgbClr val="000000"/>
                </a:solidFill>
                <a:latin typeface="Arial" charset="0"/>
                <a:ea typeface="宋体" charset="-122"/>
              </a:rPr>
              <a:t>13</a:t>
            </a:r>
            <a:r>
              <a:rPr lang="zh-CN" altLang="en-US" b="1" dirty="0">
                <a:solidFill>
                  <a:srgbClr val="000000"/>
                </a:solidFill>
                <a:latin typeface="Arial" charset="0"/>
                <a:ea typeface="宋体" charset="-122"/>
              </a:rPr>
              <a:t>）如何向图书馆推荐购买新书和增订期刊？</a:t>
            </a:r>
          </a:p>
          <a:p>
            <a:pPr fontAlgn="base">
              <a:lnSpc>
                <a:spcPct val="150000"/>
              </a:lnSpc>
              <a:spcBef>
                <a:spcPct val="0"/>
              </a:spcBef>
              <a:spcAft>
                <a:spcPct val="0"/>
              </a:spcAft>
            </a:pPr>
            <a:r>
              <a:rPr lang="zh-CN" altLang="en-US" dirty="0">
                <a:solidFill>
                  <a:srgbClr val="000000"/>
                </a:solidFill>
                <a:latin typeface="Arial" charset="0"/>
                <a:ea typeface="宋体" charset="-122"/>
              </a:rPr>
              <a:t>答</a:t>
            </a:r>
            <a:r>
              <a:rPr lang="zh-CN" altLang="en-US" dirty="0" smtClean="0">
                <a:solidFill>
                  <a:srgbClr val="000000"/>
                </a:solidFill>
                <a:latin typeface="Arial" charset="0"/>
                <a:ea typeface="宋体" charset="-122"/>
              </a:rPr>
              <a:t>：通过学校官网进入“办事大厅”，服务部门选择“图书馆”，点击“文献信息资源荐购申请”。</a:t>
            </a:r>
            <a:endParaRPr lang="zh-CN" altLang="en-US" dirty="0">
              <a:solidFill>
                <a:srgbClr val="000000"/>
              </a:solidFill>
              <a:latin typeface="Arial" charset="0"/>
              <a:ea typeface="宋体" charset="-122"/>
            </a:endParaRPr>
          </a:p>
          <a:p>
            <a:endParaRPr lang="zh-CN" altLang="en-US" dirty="0"/>
          </a:p>
        </p:txBody>
      </p:sp>
    </p:spTree>
    <p:extLst>
      <p:ext uri="{BB962C8B-B14F-4D97-AF65-F5344CB8AC3E}">
        <p14:creationId xmlns:p14="http://schemas.microsoft.com/office/powerpoint/2010/main" val="3799965418"/>
      </p:ext>
    </p:extLst>
  </p:cSld>
  <p:clrMapOvr>
    <a:masterClrMapping/>
  </p:clrMapOvr>
  <p:transition spd="slow" advTm="50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08676" y="1402082"/>
            <a:ext cx="5347971" cy="3539430"/>
          </a:xfrm>
          <a:prstGeom prst="rect">
            <a:avLst/>
          </a:prstGeom>
          <a:noFill/>
        </p:spPr>
        <p:txBody>
          <a:bodyPr wrap="square" rtlCol="0">
            <a:spAutoFit/>
          </a:bodyPr>
          <a:lstStyle/>
          <a:p>
            <a:pPr algn="l">
              <a:spcBef>
                <a:spcPct val="50000"/>
              </a:spcBef>
            </a:pPr>
            <a:r>
              <a:rPr lang="zh-CN" altLang="en-US" sz="2800" dirty="0">
                <a:solidFill>
                  <a:schemeClr val="accent1"/>
                </a:solidFill>
                <a:latin typeface="微软雅黑" panose="020B0503020204020204" charset="-122"/>
                <a:ea typeface="微软雅黑" panose="020B0503020204020204" charset="-122"/>
                <a:cs typeface="微软雅黑" panose="020B0503020204020204" charset="-122"/>
                <a:sym typeface="+mn-ea"/>
              </a:rPr>
              <a:t>希望以后经常能在这里</a:t>
            </a:r>
          </a:p>
          <a:p>
            <a:pPr algn="l">
              <a:spcBef>
                <a:spcPct val="50000"/>
              </a:spcBef>
            </a:pPr>
            <a:r>
              <a:rPr lang="zh-CN" altLang="en-US" sz="2800" dirty="0">
                <a:solidFill>
                  <a:schemeClr val="accent1"/>
                </a:solidFill>
                <a:latin typeface="微软雅黑" panose="020B0503020204020204" charset="-122"/>
                <a:ea typeface="微软雅黑" panose="020B0503020204020204" charset="-122"/>
                <a:cs typeface="微软雅黑" panose="020B0503020204020204" charset="-122"/>
                <a:sym typeface="+mn-ea"/>
              </a:rPr>
              <a:t>看到你专注研习的身影</a:t>
            </a:r>
          </a:p>
          <a:p>
            <a:pPr algn="l">
              <a:spcBef>
                <a:spcPct val="50000"/>
              </a:spcBef>
            </a:pPr>
            <a:r>
              <a:rPr lang="en-US" altLang="zh-CN" sz="2800" dirty="0">
                <a:solidFill>
                  <a:schemeClr val="accent1"/>
                </a:solidFill>
                <a:latin typeface="微软雅黑" panose="020B0503020204020204" charset="-122"/>
                <a:ea typeface="微软雅黑" panose="020B0503020204020204" charset="-122"/>
                <a:cs typeface="微软雅黑" panose="020B0503020204020204" charset="-122"/>
                <a:sym typeface="+mn-ea"/>
              </a:rPr>
              <a:t>…   </a:t>
            </a:r>
          </a:p>
          <a:p>
            <a:pPr algn="l" fontAlgn="auto">
              <a:lnSpc>
                <a:spcPct val="150000"/>
              </a:lnSpc>
              <a:spcBef>
                <a:spcPts val="0"/>
              </a:spcBef>
            </a:pPr>
            <a:r>
              <a:rPr lang="zh-CN" altLang="en-US" sz="2800" dirty="0">
                <a:solidFill>
                  <a:schemeClr val="accent1"/>
                </a:solidFill>
                <a:latin typeface="微软雅黑" panose="020B0503020204020204" charset="-122"/>
                <a:ea typeface="微软雅黑" panose="020B0503020204020204" charset="-122"/>
                <a:cs typeface="微软雅黑" panose="020B0503020204020204" charset="-122"/>
                <a:sym typeface="+mn-ea"/>
              </a:rPr>
              <a:t>希望各位同学经常走进图书馆，不断进取，学习强国，强国有我！</a:t>
            </a:r>
            <a:endParaRPr lang="en-US" altLang="zh-CN" sz="2800" dirty="0">
              <a:solidFill>
                <a:schemeClr val="accent1"/>
              </a:solidFill>
              <a:latin typeface="微软雅黑" panose="020B0503020204020204" charset="-122"/>
              <a:ea typeface="微软雅黑" panose="020B0503020204020204" charset="-122"/>
              <a:cs typeface="微软雅黑" panose="020B0503020204020204" charset="-122"/>
            </a:endParaRPr>
          </a:p>
          <a:p>
            <a:endParaRPr lang="en-US" altLang="zh-CN" sz="2800" dirty="0">
              <a:solidFill>
                <a:schemeClr val="accent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098" y="1939290"/>
            <a:ext cx="3527425" cy="2463800"/>
          </a:xfrm>
          <a:prstGeom prst="rect">
            <a:avLst/>
          </a:prstGeom>
        </p:spPr>
      </p:pic>
    </p:spTree>
  </p:cSld>
  <p:clrMapOvr>
    <a:masterClrMapping/>
  </p:clrMapOvr>
  <p:transition spd="slow" advTm="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E2E0D3">
                  <a:alpha val="100000"/>
                </a:srgbClr>
              </a:clrFrom>
              <a:clrTo>
                <a:srgbClr val="E2E0D3">
                  <a:alpha val="100000"/>
                  <a:alpha val="0"/>
                </a:srgbClr>
              </a:clrTo>
            </a:clrChange>
          </a:blip>
          <a:stretch>
            <a:fillRect/>
          </a:stretch>
        </p:blipFill>
        <p:spPr>
          <a:xfrm>
            <a:off x="2842895" y="2377440"/>
            <a:ext cx="6428740" cy="3826510"/>
          </a:xfrm>
          <a:prstGeom prst="rect">
            <a:avLst/>
          </a:prstGeom>
        </p:spPr>
      </p:pic>
      <p:sp>
        <p:nvSpPr>
          <p:cNvPr id="5" name="文本框 4"/>
          <p:cNvSpPr txBox="1"/>
          <p:nvPr/>
        </p:nvSpPr>
        <p:spPr>
          <a:xfrm>
            <a:off x="1409068" y="1337311"/>
            <a:ext cx="9385903" cy="707886"/>
          </a:xfrm>
          <a:prstGeom prst="rect">
            <a:avLst/>
          </a:prstGeom>
          <a:noFill/>
        </p:spPr>
        <p:txBody>
          <a:bodyPr wrap="none" rtlCol="0">
            <a:spAutoFit/>
          </a:bodyPr>
          <a:lstStyle/>
          <a:p>
            <a:r>
              <a:rPr lang="zh-CN" altLang="en-US" sz="4000" b="1">
                <a:solidFill>
                  <a:srgbClr val="ED7D31"/>
                </a:solidFill>
                <a:latin typeface="微软雅黑" panose="020B0503020204020204" charset="-122"/>
                <a:ea typeface="微软雅黑" panose="020B0503020204020204" charset="-122"/>
                <a:cs typeface="微软雅黑" panose="020B0503020204020204" charset="-122"/>
              </a:rPr>
              <a:t>嘿嘿，同学，该醒醒了，</a:t>
            </a:r>
            <a:r>
              <a:rPr lang="en-US" altLang="zh-CN" sz="4000" b="1">
                <a:solidFill>
                  <a:srgbClr val="ED7D31"/>
                </a:solidFill>
                <a:latin typeface="微软雅黑" panose="020B0503020204020204" charset="-122"/>
                <a:ea typeface="微软雅黑" panose="020B0503020204020204" charset="-122"/>
                <a:cs typeface="微软雅黑" panose="020B0503020204020204" charset="-122"/>
              </a:rPr>
              <a:t>PPT</a:t>
            </a:r>
            <a:r>
              <a:rPr lang="zh-CN" altLang="en-US" sz="4000" b="1">
                <a:solidFill>
                  <a:srgbClr val="ED7D31"/>
                </a:solidFill>
                <a:latin typeface="微软雅黑" panose="020B0503020204020204" charset="-122"/>
                <a:ea typeface="微软雅黑" panose="020B0503020204020204" charset="-122"/>
                <a:cs typeface="微软雅黑" panose="020B0503020204020204" charset="-122"/>
              </a:rPr>
              <a:t>讲解结束了</a:t>
            </a:r>
          </a:p>
        </p:txBody>
      </p:sp>
    </p:spTree>
  </p:cSld>
  <p:clrMapOvr>
    <a:masterClrMapping/>
  </p:clrMapOvr>
  <p:transition spd="slow" advTm="5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80"/>
          <p:cNvSpPr txBox="1"/>
          <p:nvPr/>
        </p:nvSpPr>
        <p:spPr>
          <a:xfrm>
            <a:off x="3895356" y="682259"/>
            <a:ext cx="4099541" cy="645160"/>
          </a:xfrm>
          <a:prstGeom prst="rect">
            <a:avLst/>
          </a:prstGeom>
          <a:noFill/>
        </p:spPr>
        <p:txBody>
          <a:bodyPr wrap="square" rtlCol="0">
            <a:spAutoFit/>
          </a:bodyPr>
          <a:lstStyle/>
          <a:p>
            <a:pPr algn="dist"/>
            <a:r>
              <a:rPr lang="zh-CN" altLang="en-US" sz="3600" dirty="0" smtClean="0">
                <a:latin typeface="方正毡笔黑简体" panose="03000509000000000000" charset="-122"/>
                <a:ea typeface="方正毡笔黑简体" panose="03000509000000000000" charset="-122"/>
              </a:rPr>
              <a:t>一、本馆概况</a:t>
            </a:r>
          </a:p>
        </p:txBody>
      </p:sp>
      <p:sp>
        <p:nvSpPr>
          <p:cNvPr id="82" name="文本框 81"/>
          <p:cNvSpPr txBox="1"/>
          <p:nvPr/>
        </p:nvSpPr>
        <p:spPr>
          <a:xfrm>
            <a:off x="3826132" y="1703173"/>
            <a:ext cx="4111437" cy="645160"/>
          </a:xfrm>
          <a:prstGeom prst="rect">
            <a:avLst/>
          </a:prstGeom>
          <a:noFill/>
        </p:spPr>
        <p:txBody>
          <a:bodyPr wrap="square" rtlCol="0">
            <a:spAutoFit/>
          </a:bodyPr>
          <a:lstStyle/>
          <a:p>
            <a:pPr algn="dist"/>
            <a:r>
              <a:rPr lang="zh-CN" altLang="en-US" sz="3600" dirty="0" smtClean="0">
                <a:latin typeface="方正毡笔黑简体" panose="03000509000000000000" charset="-122"/>
                <a:ea typeface="方正毡笔黑简体" panose="03000509000000000000" charset="-122"/>
              </a:rPr>
              <a:t>二、书刊借阅</a:t>
            </a:r>
          </a:p>
        </p:txBody>
      </p:sp>
      <p:sp>
        <p:nvSpPr>
          <p:cNvPr id="83" name="文本框 82"/>
          <p:cNvSpPr txBox="1"/>
          <p:nvPr/>
        </p:nvSpPr>
        <p:spPr>
          <a:xfrm>
            <a:off x="3861943" y="2544459"/>
            <a:ext cx="4099541" cy="646331"/>
          </a:xfrm>
          <a:prstGeom prst="rect">
            <a:avLst/>
          </a:prstGeom>
          <a:noFill/>
        </p:spPr>
        <p:txBody>
          <a:bodyPr wrap="square" rtlCol="0">
            <a:spAutoFit/>
          </a:bodyPr>
          <a:lstStyle/>
          <a:p>
            <a:pPr algn="l">
              <a:buClrTx/>
              <a:buSzTx/>
              <a:buFontTx/>
            </a:pPr>
            <a:r>
              <a:rPr lang="zh-CN" altLang="en-US" sz="3600" dirty="0" smtClean="0">
                <a:latin typeface="方正毡笔黑简体" panose="03000509000000000000" charset="-122"/>
                <a:ea typeface="方正毡笔黑简体" panose="03000509000000000000" charset="-122"/>
              </a:rPr>
              <a:t>三 、 资  源  篇   </a:t>
            </a:r>
          </a:p>
        </p:txBody>
      </p:sp>
      <p:sp>
        <p:nvSpPr>
          <p:cNvPr id="84" name="文本框 83"/>
          <p:cNvSpPr txBox="1"/>
          <p:nvPr/>
        </p:nvSpPr>
        <p:spPr>
          <a:xfrm>
            <a:off x="3839209" y="3418208"/>
            <a:ext cx="4098291" cy="646331"/>
          </a:xfrm>
          <a:prstGeom prst="rect">
            <a:avLst/>
          </a:prstGeom>
          <a:noFill/>
        </p:spPr>
        <p:txBody>
          <a:bodyPr wrap="square" rtlCol="0">
            <a:spAutoFit/>
          </a:bodyPr>
          <a:lstStyle/>
          <a:p>
            <a:pPr algn="dist">
              <a:buClrTx/>
              <a:buSzTx/>
              <a:buFontTx/>
            </a:pPr>
            <a:r>
              <a:rPr lang="zh-CN" altLang="en-US" sz="3600" dirty="0" smtClean="0">
                <a:latin typeface="方正毡笔黑简体" panose="03000509000000000000" charset="-122"/>
                <a:ea typeface="方正毡笔黑简体" panose="03000509000000000000" charset="-122"/>
              </a:rPr>
              <a:t>四、数字资源使用</a:t>
            </a:r>
          </a:p>
        </p:txBody>
      </p:sp>
      <p:sp>
        <p:nvSpPr>
          <p:cNvPr id="85" name="Freeform 5"/>
          <p:cNvSpPr/>
          <p:nvPr/>
        </p:nvSpPr>
        <p:spPr bwMode="auto">
          <a:xfrm>
            <a:off x="3875664" y="1327176"/>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6" name="Freeform 5"/>
          <p:cNvSpPr/>
          <p:nvPr/>
        </p:nvSpPr>
        <p:spPr bwMode="auto">
          <a:xfrm>
            <a:off x="3895359" y="2251520"/>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7" name="Freeform 5"/>
          <p:cNvSpPr/>
          <p:nvPr/>
        </p:nvSpPr>
        <p:spPr bwMode="auto">
          <a:xfrm>
            <a:off x="3895356" y="3189596"/>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8" name="Freeform 5"/>
          <p:cNvSpPr/>
          <p:nvPr/>
        </p:nvSpPr>
        <p:spPr bwMode="auto">
          <a:xfrm>
            <a:off x="3839084" y="4063190"/>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91" name="组合 90"/>
          <p:cNvGrpSpPr/>
          <p:nvPr/>
        </p:nvGrpSpPr>
        <p:grpSpPr>
          <a:xfrm>
            <a:off x="1527596" y="2251646"/>
            <a:ext cx="1386141" cy="2272793"/>
            <a:chOff x="3186355" y="3415833"/>
            <a:chExt cx="1322199" cy="1739005"/>
          </a:xfrm>
        </p:grpSpPr>
        <p:sp>
          <p:nvSpPr>
            <p:cNvPr id="89"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文本框 89"/>
            <p:cNvSpPr txBox="1"/>
            <p:nvPr/>
          </p:nvSpPr>
          <p:spPr>
            <a:xfrm>
              <a:off x="3186355" y="3489811"/>
              <a:ext cx="1233032" cy="1665027"/>
            </a:xfrm>
            <a:prstGeom prst="rect">
              <a:avLst/>
            </a:prstGeom>
            <a:noFill/>
          </p:spPr>
          <p:txBody>
            <a:bodyPr vert="eaVert" wrap="square" rtlCol="0">
              <a:spAutoFit/>
            </a:bodyPr>
            <a:lstStyle/>
            <a:p>
              <a:r>
                <a:rPr lang="zh-CN" altLang="en-US" sz="7200" b="1" dirty="0" smtClean="0">
                  <a:latin typeface="方正静蕾简体" panose="02000000000000000000" pitchFamily="2" charset="-122"/>
                  <a:ea typeface="方正静蕾简体" panose="02000000000000000000" pitchFamily="2" charset="-122"/>
                </a:rPr>
                <a:t>目录</a:t>
              </a:r>
              <a:endParaRPr lang="zh-CN" altLang="en-US" sz="7200" b="1" dirty="0">
                <a:latin typeface="方正静蕾简体" panose="02000000000000000000" pitchFamily="2" charset="-122"/>
                <a:ea typeface="方正静蕾简体" panose="02000000000000000000" pitchFamily="2" charset="-122"/>
              </a:endParaRPr>
            </a:p>
          </p:txBody>
        </p:sp>
      </p:grpSp>
      <p:sp>
        <p:nvSpPr>
          <p:cNvPr id="5" name="文本框 4"/>
          <p:cNvSpPr txBox="1"/>
          <p:nvPr/>
        </p:nvSpPr>
        <p:spPr>
          <a:xfrm>
            <a:off x="3875408" y="4378963"/>
            <a:ext cx="4060825" cy="646331"/>
          </a:xfrm>
          <a:prstGeom prst="rect">
            <a:avLst/>
          </a:prstGeom>
          <a:noFill/>
        </p:spPr>
        <p:txBody>
          <a:bodyPr wrap="square" rtlCol="0">
            <a:spAutoFit/>
          </a:bodyPr>
          <a:lstStyle/>
          <a:p>
            <a:pPr algn="dist">
              <a:buClrTx/>
              <a:buSzTx/>
              <a:buFontTx/>
            </a:pPr>
            <a:r>
              <a:rPr lang="zh-CN" altLang="en-US" sz="3600" dirty="0" smtClean="0">
                <a:latin typeface="方正毡笔黑简体" panose="03000509000000000000" charset="-122"/>
                <a:ea typeface="方正毡笔黑简体" panose="03000509000000000000" charset="-122"/>
              </a:rPr>
              <a:t>五、读 者 服 务</a:t>
            </a:r>
          </a:p>
        </p:txBody>
      </p:sp>
      <p:pic>
        <p:nvPicPr>
          <p:cNvPr id="7" name="图片 6" descr="59"/>
          <p:cNvPicPr>
            <a:picLocks noChangeAspect="1"/>
          </p:cNvPicPr>
          <p:nvPr/>
        </p:nvPicPr>
        <p:blipFill>
          <a:blip r:embed="rId2"/>
          <a:stretch>
            <a:fillRect/>
          </a:stretch>
        </p:blipFill>
        <p:spPr>
          <a:xfrm>
            <a:off x="9488171" y="2677795"/>
            <a:ext cx="1545591" cy="1018540"/>
          </a:xfrm>
          <a:prstGeom prst="rect">
            <a:avLst/>
          </a:prstGeom>
        </p:spPr>
      </p:pic>
      <p:sp>
        <p:nvSpPr>
          <p:cNvPr id="3" name="Freeform 5"/>
          <p:cNvSpPr/>
          <p:nvPr/>
        </p:nvSpPr>
        <p:spPr bwMode="auto">
          <a:xfrm>
            <a:off x="3900680" y="5023945"/>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 name="矩形 1"/>
          <p:cNvSpPr/>
          <p:nvPr/>
        </p:nvSpPr>
        <p:spPr>
          <a:xfrm>
            <a:off x="3908821" y="5453924"/>
            <a:ext cx="4086076" cy="646331"/>
          </a:xfrm>
          <a:prstGeom prst="rect">
            <a:avLst/>
          </a:prstGeom>
        </p:spPr>
        <p:txBody>
          <a:bodyPr wrap="square">
            <a:spAutoFit/>
          </a:bodyPr>
          <a:lstStyle/>
          <a:p>
            <a:pPr lvl="0" algn="dist"/>
            <a:r>
              <a:rPr lang="zh-CN" altLang="en-US" sz="3600" dirty="0" smtClean="0">
                <a:solidFill>
                  <a:prstClr val="black"/>
                </a:solidFill>
                <a:latin typeface="方正毡笔黑简体" panose="03000509000000000000" charset="-122"/>
                <a:ea typeface="方正毡笔黑简体" panose="03000509000000000000" charset="-122"/>
              </a:rPr>
              <a:t>六、常见问题解答</a:t>
            </a:r>
            <a:endParaRPr lang="zh-CN" altLang="en-US" sz="3600" dirty="0">
              <a:solidFill>
                <a:prstClr val="black"/>
              </a:solidFill>
              <a:latin typeface="方正毡笔黑简体" panose="03000509000000000000" charset="-122"/>
              <a:ea typeface="方正毡笔黑简体" panose="03000509000000000000"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88" y="6100255"/>
            <a:ext cx="423703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5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蓝色渐变光效简约长方形边框"/>
          <p:cNvPicPr>
            <a:picLocks noChangeAspect="1"/>
          </p:cNvPicPr>
          <p:nvPr/>
        </p:nvPicPr>
        <p:blipFill>
          <a:blip r:embed="rId2"/>
          <a:stretch>
            <a:fillRect/>
          </a:stretch>
        </p:blipFill>
        <p:spPr>
          <a:xfrm>
            <a:off x="1343025" y="862965"/>
            <a:ext cx="9505315" cy="4953000"/>
          </a:xfrm>
          <a:prstGeom prst="rect">
            <a:avLst/>
          </a:prstGeom>
        </p:spPr>
      </p:pic>
      <p:pic>
        <p:nvPicPr>
          <p:cNvPr id="8" name="图片 7" descr="19"/>
          <p:cNvPicPr>
            <a:picLocks noChangeAspect="1"/>
          </p:cNvPicPr>
          <p:nvPr/>
        </p:nvPicPr>
        <p:blipFill>
          <a:blip r:embed="rId3"/>
          <a:srcRect l="16136" t="20488" r="14302" b="20012"/>
          <a:stretch>
            <a:fillRect/>
          </a:stretch>
        </p:blipFill>
        <p:spPr>
          <a:xfrm>
            <a:off x="8403591" y="3790319"/>
            <a:ext cx="2444751" cy="1609725"/>
          </a:xfrm>
          <a:prstGeom prst="rect">
            <a:avLst/>
          </a:prstGeom>
        </p:spPr>
      </p:pic>
      <p:sp>
        <p:nvSpPr>
          <p:cNvPr id="11" name="文本框 10"/>
          <p:cNvSpPr txBox="1"/>
          <p:nvPr/>
        </p:nvSpPr>
        <p:spPr>
          <a:xfrm>
            <a:off x="3561050" y="2967990"/>
            <a:ext cx="4339650" cy="923330"/>
          </a:xfrm>
          <a:prstGeom prst="rect">
            <a:avLst/>
          </a:prstGeom>
          <a:noFill/>
        </p:spPr>
        <p:txBody>
          <a:bodyPr wrap="none" rtlCol="0" anchor="t">
            <a:spAutoFit/>
          </a:bodyPr>
          <a:lstStyle/>
          <a:p>
            <a:pPr algn="dist"/>
            <a:r>
              <a:rPr lang="zh-CN" altLang="en-US" sz="5400" dirty="0" smtClean="0">
                <a:latin typeface="方正毡笔黑简体" panose="03000509000000000000" charset="-122"/>
                <a:ea typeface="方正毡笔黑简体" panose="03000509000000000000" charset="-122"/>
                <a:sym typeface="+mn-ea"/>
              </a:rPr>
              <a:t>一、本馆概况</a:t>
            </a:r>
          </a:p>
        </p:txBody>
      </p:sp>
    </p:spTree>
  </p:cSld>
  <p:clrMapOvr>
    <a:masterClrMapping/>
  </p:clrMapOvr>
  <p:transition spd="slow" advTm="5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文本占位符 1"/>
          <p:cNvSpPr>
            <a:spLocks noGrp="1"/>
          </p:cNvSpPr>
          <p:nvPr/>
        </p:nvSpPr>
        <p:spPr>
          <a:xfrm>
            <a:off x="6115051" y="1071563"/>
            <a:ext cx="858839" cy="292100"/>
          </a:xfrm>
          <a:prstGeom prst="rect">
            <a:avLst/>
          </a:prstGeom>
        </p:spPr>
        <p:txBody>
          <a:bodyPr vert="horz" wrap="square" lIns="91440" tIns="45720" rIns="91440" bIns="45720" rtlCol="0" anchor="ctr">
            <a:normAutofit fontScale="77500" lnSpcReduction="20000"/>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ClrTx/>
              <a:buSzTx/>
              <a:buNone/>
            </a:pPr>
            <a:endParaRPr lang="en-US" altLang="zh-CN" sz="1400" dirty="0">
              <a:solidFill>
                <a:schemeClr val="bg1"/>
              </a:solidFill>
              <a:latin typeface="+mn-lt"/>
              <a:ea typeface="+mn-ea"/>
              <a:cs typeface="+mn-cs"/>
              <a:sym typeface="Calibri" panose="020F0502020204030204" charset="0"/>
            </a:endParaRPr>
          </a:p>
        </p:txBody>
      </p:sp>
      <p:sp>
        <p:nvSpPr>
          <p:cNvPr id="9223" name="文本占位符 3"/>
          <p:cNvSpPr>
            <a:spLocks noGrp="1"/>
          </p:cNvSpPr>
          <p:nvPr/>
        </p:nvSpPr>
        <p:spPr>
          <a:xfrm>
            <a:off x="8291515" y="1076325"/>
            <a:ext cx="858837" cy="292100"/>
          </a:xfrm>
          <a:prstGeom prst="rect">
            <a:avLst/>
          </a:prstGeom>
          <a:noFill/>
          <a:ln w="9525">
            <a:noFill/>
          </a:ln>
        </p:spPr>
        <p:txBody>
          <a:bodyPr vert="horz" wrap="square" lIns="91440" tIns="45720" rIns="91440" bIns="45720" anchor="ctr"/>
          <a:lstStyle>
            <a:lvl1pPr marL="0" indent="0" algn="ctr" rtl="0" fontAlgn="base">
              <a:lnSpc>
                <a:spcPct val="90000"/>
              </a:lnSpc>
              <a:spcBef>
                <a:spcPts val="1000"/>
              </a:spcBef>
              <a:spcAft>
                <a:spcPct val="0"/>
              </a:spcAft>
              <a:buFont typeface="Arial" panose="020B0604020202020204" pitchFamily="34" charset="0"/>
              <a:buNone/>
              <a:defRPr sz="2800">
                <a:solidFill>
                  <a:schemeClr val="tx1"/>
                </a:solidFill>
                <a:latin typeface="+mn-lt"/>
                <a:ea typeface="+mn-ea"/>
                <a:cs typeface="+mn-cs"/>
                <a:sym typeface="Calibri" panose="020F0502020204030204" charset="0"/>
              </a:defRPr>
            </a:lvl1pPr>
            <a:lvl2pPr marL="457200" indent="0" algn="ctr" rtl="0" fontAlgn="base">
              <a:lnSpc>
                <a:spcPct val="90000"/>
              </a:lnSpc>
              <a:spcBef>
                <a:spcPts val="500"/>
              </a:spcBef>
              <a:spcAft>
                <a:spcPct val="0"/>
              </a:spcAft>
              <a:buFont typeface="Arial" panose="020B0604020202020204" pitchFamily="34" charset="0"/>
              <a:buNone/>
              <a:defRPr sz="2400">
                <a:solidFill>
                  <a:schemeClr val="tx1"/>
                </a:solidFill>
                <a:latin typeface="+mn-lt"/>
                <a:ea typeface="+mn-ea"/>
                <a:sym typeface="Calibri" panose="020F0502020204030204" charset="0"/>
              </a:defRPr>
            </a:lvl2pPr>
            <a:lvl3pPr marL="914400" indent="0" algn="ctr" rtl="0" fontAlgn="base">
              <a:lnSpc>
                <a:spcPct val="90000"/>
              </a:lnSpc>
              <a:spcBef>
                <a:spcPts val="500"/>
              </a:spcBef>
              <a:spcAft>
                <a:spcPct val="0"/>
              </a:spcAft>
              <a:buFont typeface="Arial" panose="020B0604020202020204" pitchFamily="34" charset="0"/>
              <a:buNone/>
              <a:defRPr sz="2000">
                <a:solidFill>
                  <a:schemeClr val="tx1"/>
                </a:solidFill>
                <a:latin typeface="+mn-lt"/>
                <a:ea typeface="+mn-ea"/>
                <a:sym typeface="Calibri" panose="020F0502020204030204" charset="0"/>
              </a:defRPr>
            </a:lvl3pPr>
            <a:lvl4pPr marL="1371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4pPr>
            <a:lvl5pPr marL="18288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5pPr>
            <a:lvl6pPr marL="22860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6pPr>
            <a:lvl7pPr marL="27432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7pPr>
            <a:lvl8pPr marL="32004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8pPr>
            <a:lvl9pPr marL="3657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9pPr>
          </a:lstStyle>
          <a:p>
            <a:pPr eaLnBrk="1" hangingPunct="1">
              <a:buClrTx/>
              <a:buSzTx/>
            </a:pPr>
            <a:endParaRPr lang="en-US" altLang="zh-CN" sz="1400" dirty="0">
              <a:solidFill>
                <a:schemeClr val="bg1"/>
              </a:solidFill>
              <a:latin typeface="+mn-lt"/>
              <a:ea typeface="+mn-ea"/>
              <a:cs typeface="+mn-cs"/>
              <a:sym typeface="Calibri" panose="020F0502020204030204" charset="0"/>
            </a:endParaRPr>
          </a:p>
        </p:txBody>
      </p:sp>
      <p:sp>
        <p:nvSpPr>
          <p:cNvPr id="9224" name="文本占位符 4"/>
          <p:cNvSpPr>
            <a:spLocks noGrp="1"/>
          </p:cNvSpPr>
          <p:nvPr/>
        </p:nvSpPr>
        <p:spPr>
          <a:xfrm>
            <a:off x="9386888" y="1071563"/>
            <a:ext cx="858837" cy="292100"/>
          </a:xfrm>
          <a:prstGeom prst="rect">
            <a:avLst/>
          </a:prstGeom>
          <a:noFill/>
          <a:ln w="9525">
            <a:noFill/>
          </a:ln>
        </p:spPr>
        <p:txBody>
          <a:bodyPr vert="horz" wrap="square" lIns="91440" tIns="45720" rIns="91440" bIns="45720" anchor="ctr"/>
          <a:lstStyle>
            <a:lvl1pPr marL="0" indent="0" algn="ctr" rtl="0" fontAlgn="base">
              <a:lnSpc>
                <a:spcPct val="90000"/>
              </a:lnSpc>
              <a:spcBef>
                <a:spcPts val="1000"/>
              </a:spcBef>
              <a:spcAft>
                <a:spcPct val="0"/>
              </a:spcAft>
              <a:buFont typeface="Arial" panose="020B0604020202020204" pitchFamily="34" charset="0"/>
              <a:buNone/>
              <a:defRPr sz="2800">
                <a:solidFill>
                  <a:schemeClr val="tx1"/>
                </a:solidFill>
                <a:latin typeface="+mn-lt"/>
                <a:ea typeface="+mn-ea"/>
                <a:cs typeface="+mn-cs"/>
                <a:sym typeface="Calibri" panose="020F0502020204030204" charset="0"/>
              </a:defRPr>
            </a:lvl1pPr>
            <a:lvl2pPr marL="457200" indent="0" algn="ctr" rtl="0" fontAlgn="base">
              <a:lnSpc>
                <a:spcPct val="90000"/>
              </a:lnSpc>
              <a:spcBef>
                <a:spcPts val="500"/>
              </a:spcBef>
              <a:spcAft>
                <a:spcPct val="0"/>
              </a:spcAft>
              <a:buFont typeface="Arial" panose="020B0604020202020204" pitchFamily="34" charset="0"/>
              <a:buNone/>
              <a:defRPr sz="2400">
                <a:solidFill>
                  <a:schemeClr val="tx1"/>
                </a:solidFill>
                <a:latin typeface="+mn-lt"/>
                <a:ea typeface="+mn-ea"/>
                <a:sym typeface="Calibri" panose="020F0502020204030204" charset="0"/>
              </a:defRPr>
            </a:lvl2pPr>
            <a:lvl3pPr marL="914400" indent="0" algn="ctr" rtl="0" fontAlgn="base">
              <a:lnSpc>
                <a:spcPct val="90000"/>
              </a:lnSpc>
              <a:spcBef>
                <a:spcPts val="500"/>
              </a:spcBef>
              <a:spcAft>
                <a:spcPct val="0"/>
              </a:spcAft>
              <a:buFont typeface="Arial" panose="020B0604020202020204" pitchFamily="34" charset="0"/>
              <a:buNone/>
              <a:defRPr sz="2000">
                <a:solidFill>
                  <a:schemeClr val="tx1"/>
                </a:solidFill>
                <a:latin typeface="+mn-lt"/>
                <a:ea typeface="+mn-ea"/>
                <a:sym typeface="Calibri" panose="020F0502020204030204" charset="0"/>
              </a:defRPr>
            </a:lvl3pPr>
            <a:lvl4pPr marL="1371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4pPr>
            <a:lvl5pPr marL="18288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5pPr>
            <a:lvl6pPr marL="22860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6pPr>
            <a:lvl7pPr marL="27432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7pPr>
            <a:lvl8pPr marL="32004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8pPr>
            <a:lvl9pPr marL="3657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9pPr>
          </a:lstStyle>
          <a:p>
            <a:pPr eaLnBrk="1" hangingPunct="1">
              <a:buClrTx/>
              <a:buSzTx/>
            </a:pPr>
            <a:endParaRPr lang="en-US" altLang="zh-CN" sz="1400" dirty="0">
              <a:solidFill>
                <a:schemeClr val="bg1"/>
              </a:solidFill>
              <a:latin typeface="+mn-lt"/>
              <a:ea typeface="+mn-ea"/>
              <a:cs typeface="+mn-cs"/>
              <a:sym typeface="Calibri" panose="020F0502020204030204" charset="0"/>
            </a:endParaRPr>
          </a:p>
        </p:txBody>
      </p:sp>
      <p:sp>
        <p:nvSpPr>
          <p:cNvPr id="9225" name="文本占位符 6"/>
          <p:cNvSpPr>
            <a:spLocks noGrp="1"/>
          </p:cNvSpPr>
          <p:nvPr/>
        </p:nvSpPr>
        <p:spPr>
          <a:xfrm>
            <a:off x="10490202" y="1076325"/>
            <a:ext cx="858839" cy="292100"/>
          </a:xfrm>
          <a:prstGeom prst="rect">
            <a:avLst/>
          </a:prstGeom>
          <a:noFill/>
          <a:ln w="9525">
            <a:noFill/>
          </a:ln>
        </p:spPr>
        <p:txBody>
          <a:bodyPr vert="horz" wrap="square" lIns="91440" tIns="45720" rIns="91440" bIns="45720" anchor="ctr"/>
          <a:lstStyle>
            <a:lvl1pPr marL="0" indent="0" algn="ctr" rtl="0" fontAlgn="base">
              <a:lnSpc>
                <a:spcPct val="90000"/>
              </a:lnSpc>
              <a:spcBef>
                <a:spcPts val="1000"/>
              </a:spcBef>
              <a:spcAft>
                <a:spcPct val="0"/>
              </a:spcAft>
              <a:buFont typeface="Arial" panose="020B0604020202020204" pitchFamily="34" charset="0"/>
              <a:buNone/>
              <a:defRPr sz="2800">
                <a:solidFill>
                  <a:schemeClr val="tx1"/>
                </a:solidFill>
                <a:latin typeface="+mn-lt"/>
                <a:ea typeface="+mn-ea"/>
                <a:cs typeface="+mn-cs"/>
                <a:sym typeface="Calibri" panose="020F0502020204030204" charset="0"/>
              </a:defRPr>
            </a:lvl1pPr>
            <a:lvl2pPr marL="457200" indent="0" algn="ctr" rtl="0" fontAlgn="base">
              <a:lnSpc>
                <a:spcPct val="90000"/>
              </a:lnSpc>
              <a:spcBef>
                <a:spcPts val="500"/>
              </a:spcBef>
              <a:spcAft>
                <a:spcPct val="0"/>
              </a:spcAft>
              <a:buFont typeface="Arial" panose="020B0604020202020204" pitchFamily="34" charset="0"/>
              <a:buNone/>
              <a:defRPr sz="2400">
                <a:solidFill>
                  <a:schemeClr val="tx1"/>
                </a:solidFill>
                <a:latin typeface="+mn-lt"/>
                <a:ea typeface="+mn-ea"/>
                <a:sym typeface="Calibri" panose="020F0502020204030204" charset="0"/>
              </a:defRPr>
            </a:lvl2pPr>
            <a:lvl3pPr marL="914400" indent="0" algn="ctr" rtl="0" fontAlgn="base">
              <a:lnSpc>
                <a:spcPct val="90000"/>
              </a:lnSpc>
              <a:spcBef>
                <a:spcPts val="500"/>
              </a:spcBef>
              <a:spcAft>
                <a:spcPct val="0"/>
              </a:spcAft>
              <a:buFont typeface="Arial" panose="020B0604020202020204" pitchFamily="34" charset="0"/>
              <a:buNone/>
              <a:defRPr sz="2000">
                <a:solidFill>
                  <a:schemeClr val="tx1"/>
                </a:solidFill>
                <a:latin typeface="+mn-lt"/>
                <a:ea typeface="+mn-ea"/>
                <a:sym typeface="Calibri" panose="020F0502020204030204" charset="0"/>
              </a:defRPr>
            </a:lvl3pPr>
            <a:lvl4pPr marL="1371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4pPr>
            <a:lvl5pPr marL="18288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5pPr>
            <a:lvl6pPr marL="22860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6pPr>
            <a:lvl7pPr marL="27432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7pPr>
            <a:lvl8pPr marL="32004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8pPr>
            <a:lvl9pPr marL="3657600" indent="0" algn="ctr" rtl="0" fontAlgn="base">
              <a:lnSpc>
                <a:spcPct val="90000"/>
              </a:lnSpc>
              <a:spcBef>
                <a:spcPts val="500"/>
              </a:spcBef>
              <a:spcAft>
                <a:spcPct val="0"/>
              </a:spcAft>
              <a:buFont typeface="Arial" panose="020B0604020202020204" pitchFamily="34" charset="0"/>
              <a:buNone/>
              <a:defRPr>
                <a:solidFill>
                  <a:schemeClr val="tx1"/>
                </a:solidFill>
                <a:latin typeface="+mn-lt"/>
                <a:ea typeface="+mn-ea"/>
                <a:sym typeface="Calibri" panose="020F0502020204030204" charset="0"/>
              </a:defRPr>
            </a:lvl9pPr>
          </a:lstStyle>
          <a:p>
            <a:pPr eaLnBrk="1" hangingPunct="1">
              <a:buClrTx/>
              <a:buSzTx/>
            </a:pPr>
            <a:endParaRPr lang="en-US" altLang="zh-CN" sz="1400" dirty="0">
              <a:solidFill>
                <a:schemeClr val="bg1"/>
              </a:solidFill>
              <a:latin typeface="+mn-lt"/>
              <a:ea typeface="+mn-ea"/>
              <a:cs typeface="+mn-cs"/>
              <a:sym typeface="Calibri" panose="020F0502020204030204" charset="0"/>
            </a:endParaRPr>
          </a:p>
        </p:txBody>
      </p:sp>
      <p:sp>
        <p:nvSpPr>
          <p:cNvPr id="9228" name="直接连接符 69"/>
          <p:cNvSpPr/>
          <p:nvPr/>
        </p:nvSpPr>
        <p:spPr>
          <a:xfrm flipV="1">
            <a:off x="6094416" y="1360488"/>
            <a:ext cx="885825" cy="0"/>
          </a:xfrm>
          <a:prstGeom prst="line">
            <a:avLst/>
          </a:prstGeom>
          <a:ln w="3175" cap="flat" cmpd="sng">
            <a:solidFill>
              <a:schemeClr val="bg1"/>
            </a:solidFill>
            <a:prstDash val="solid"/>
            <a:miter/>
            <a:headEnd type="none" w="med" len="med"/>
            <a:tailEnd type="none" w="med" len="med"/>
          </a:ln>
        </p:spPr>
      </p:sp>
      <p:grpSp>
        <p:nvGrpSpPr>
          <p:cNvPr id="9229" name="Group 13"/>
          <p:cNvGrpSpPr/>
          <p:nvPr/>
        </p:nvGrpSpPr>
        <p:grpSpPr>
          <a:xfrm>
            <a:off x="7196139" y="1071567"/>
            <a:ext cx="863600" cy="288925"/>
            <a:chOff x="0" y="0"/>
            <a:chExt cx="863600" cy="288925"/>
          </a:xfrm>
        </p:grpSpPr>
        <p:sp>
          <p:nvSpPr>
            <p:cNvPr id="9242" name="直接连接符 71"/>
            <p:cNvSpPr/>
            <p:nvPr/>
          </p:nvSpPr>
          <p:spPr>
            <a:xfrm flipV="1">
              <a:off x="0" y="0"/>
              <a:ext cx="1" cy="288925"/>
            </a:xfrm>
            <a:prstGeom prst="line">
              <a:avLst/>
            </a:prstGeom>
            <a:ln w="3175" cap="flat" cmpd="sng">
              <a:solidFill>
                <a:schemeClr val="bg1"/>
              </a:solidFill>
              <a:prstDash val="solid"/>
              <a:miter/>
              <a:headEnd type="none" w="med" len="med"/>
              <a:tailEnd type="none" w="med" len="med"/>
            </a:ln>
          </p:spPr>
        </p:sp>
        <p:sp>
          <p:nvSpPr>
            <p:cNvPr id="9243" name="直接连接符 72"/>
            <p:cNvSpPr/>
            <p:nvPr/>
          </p:nvSpPr>
          <p:spPr>
            <a:xfrm>
              <a:off x="0" y="0"/>
              <a:ext cx="863600" cy="1"/>
            </a:xfrm>
            <a:prstGeom prst="line">
              <a:avLst/>
            </a:prstGeom>
            <a:ln w="3175" cap="flat" cmpd="sng">
              <a:solidFill>
                <a:schemeClr val="bg1"/>
              </a:solidFill>
              <a:prstDash val="solid"/>
              <a:miter/>
              <a:headEnd type="none" w="med" len="med"/>
              <a:tailEnd type="none" w="med" len="med"/>
            </a:ln>
          </p:spPr>
        </p:sp>
        <p:sp>
          <p:nvSpPr>
            <p:cNvPr id="9244" name="直接连接符 73"/>
            <p:cNvSpPr/>
            <p:nvPr/>
          </p:nvSpPr>
          <p:spPr>
            <a:xfrm>
              <a:off x="863600" y="0"/>
              <a:ext cx="1" cy="288925"/>
            </a:xfrm>
            <a:prstGeom prst="line">
              <a:avLst/>
            </a:prstGeom>
            <a:ln w="3175" cap="flat" cmpd="sng">
              <a:solidFill>
                <a:schemeClr val="bg1"/>
              </a:solidFill>
              <a:prstDash val="solid"/>
              <a:miter/>
              <a:headEnd type="none" w="med" len="med"/>
              <a:tailEnd type="none" w="med" len="med"/>
            </a:ln>
          </p:spPr>
        </p:sp>
      </p:grpSp>
      <p:sp>
        <p:nvSpPr>
          <p:cNvPr id="9233" name="直接连接符 90"/>
          <p:cNvSpPr/>
          <p:nvPr/>
        </p:nvSpPr>
        <p:spPr>
          <a:xfrm>
            <a:off x="6969127" y="1360488"/>
            <a:ext cx="227013" cy="0"/>
          </a:xfrm>
          <a:prstGeom prst="line">
            <a:avLst/>
          </a:prstGeom>
          <a:ln w="3175" cap="flat" cmpd="sng">
            <a:solidFill>
              <a:schemeClr val="bg1"/>
            </a:solidFill>
            <a:prstDash val="solid"/>
            <a:miter/>
            <a:headEnd type="none" w="med" len="med"/>
            <a:tailEnd type="none" w="med" len="med"/>
          </a:ln>
        </p:spPr>
      </p:sp>
      <p:sp>
        <p:nvSpPr>
          <p:cNvPr id="9234" name="直接连接符 91"/>
          <p:cNvSpPr/>
          <p:nvPr/>
        </p:nvSpPr>
        <p:spPr>
          <a:xfrm>
            <a:off x="8059739" y="1360488"/>
            <a:ext cx="227012" cy="0"/>
          </a:xfrm>
          <a:prstGeom prst="line">
            <a:avLst/>
          </a:prstGeom>
          <a:ln w="3175" cap="flat" cmpd="sng">
            <a:solidFill>
              <a:schemeClr val="bg1"/>
            </a:solidFill>
            <a:prstDash val="solid"/>
            <a:miter/>
            <a:headEnd type="none" w="med" len="med"/>
            <a:tailEnd type="none" w="med" len="med"/>
          </a:ln>
        </p:spPr>
      </p:sp>
      <p:grpSp>
        <p:nvGrpSpPr>
          <p:cNvPr id="3" name="组合 2"/>
          <p:cNvGrpSpPr/>
          <p:nvPr/>
        </p:nvGrpSpPr>
        <p:grpSpPr>
          <a:xfrm>
            <a:off x="3488297" y="389892"/>
            <a:ext cx="4880467" cy="558603"/>
            <a:chOff x="4361" y="224"/>
            <a:chExt cx="5679" cy="650"/>
          </a:xfrm>
        </p:grpSpPr>
        <p:sp>
          <p:nvSpPr>
            <p:cNvPr id="5" name="圆角矩形 4"/>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6" name="组合 5"/>
            <p:cNvGrpSpPr/>
            <p:nvPr/>
          </p:nvGrpSpPr>
          <p:grpSpPr>
            <a:xfrm>
              <a:off x="9326" y="404"/>
              <a:ext cx="714" cy="255"/>
              <a:chOff x="264939" y="188640"/>
              <a:chExt cx="604358" cy="216024"/>
            </a:xfrm>
          </p:grpSpPr>
          <p:sp>
            <p:nvSpPr>
              <p:cNvPr id="7" name="燕尾形 6"/>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8" name="燕尾形 7"/>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（一）、本馆概况</a:t>
              </a:r>
              <a:endParaRPr lang="zh-CN" altLang="en-US" sz="2800" dirty="0" smtClean="0">
                <a:solidFill>
                  <a:schemeClr val="tx1">
                    <a:lumMod val="65000"/>
                    <a:lumOff val="35000"/>
                  </a:schemeClr>
                </a:solidFill>
                <a:latin typeface="方正毡笔黑简体" panose="03000509000000000000" charset="-122"/>
                <a:ea typeface="方正毡笔黑简体" panose="03000509000000000000" charset="-122"/>
                <a:cs typeface="字魂181号-飞驰标题体" panose="00000500000000000000" pitchFamily="2" charset="-122"/>
                <a:sym typeface="+mn-ea"/>
              </a:endParaRP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pic>
        <p:nvPicPr>
          <p:cNvPr id="27" name="Picture 1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281" y="1532647"/>
            <a:ext cx="2159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941" y="1429455"/>
            <a:ext cx="2079625"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07283" y="3206044"/>
            <a:ext cx="4076293" cy="369332"/>
          </a:xfrm>
          <a:prstGeom prst="rect">
            <a:avLst/>
          </a:prstGeom>
          <a:noFill/>
        </p:spPr>
        <p:txBody>
          <a:bodyPr wrap="square" rtlCol="0">
            <a:spAutoFit/>
          </a:bodyPr>
          <a:lstStyle/>
          <a:p>
            <a:r>
              <a:rPr lang="zh-CN" altLang="en-US" dirty="0"/>
              <a:t>馆舍面积</a:t>
            </a:r>
            <a:r>
              <a:rPr lang="en-US" altLang="zh-CN" dirty="0"/>
              <a:t>1.8</a:t>
            </a:r>
            <a:r>
              <a:rPr lang="zh-CN" altLang="en-US" dirty="0"/>
              <a:t>万平方米</a:t>
            </a:r>
          </a:p>
        </p:txBody>
      </p:sp>
      <p:sp>
        <p:nvSpPr>
          <p:cNvPr id="9" name="矩形 8"/>
          <p:cNvSpPr/>
          <p:nvPr/>
        </p:nvSpPr>
        <p:spPr>
          <a:xfrm>
            <a:off x="6733136" y="3235025"/>
            <a:ext cx="3762568" cy="369332"/>
          </a:xfrm>
          <a:prstGeom prst="rect">
            <a:avLst/>
          </a:prstGeom>
        </p:spPr>
        <p:txBody>
          <a:bodyPr wrap="none">
            <a:spAutoFit/>
          </a:bodyPr>
          <a:lstStyle/>
          <a:p>
            <a:r>
              <a:rPr lang="zh-CN" altLang="en-US" dirty="0"/>
              <a:t>纸质图书</a:t>
            </a:r>
            <a:r>
              <a:rPr lang="en-US" altLang="zh-CN" dirty="0"/>
              <a:t>100</a:t>
            </a:r>
            <a:r>
              <a:rPr lang="zh-CN" altLang="en-US" dirty="0"/>
              <a:t>多万册，现刊</a:t>
            </a:r>
            <a:r>
              <a:rPr lang="en-US" altLang="zh-CN" dirty="0"/>
              <a:t>1000</a:t>
            </a:r>
            <a:r>
              <a:rPr lang="zh-CN" altLang="en-US" dirty="0"/>
              <a:t>余种</a:t>
            </a:r>
          </a:p>
        </p:txBody>
      </p:sp>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063" y="3762401"/>
            <a:ext cx="2103439"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422384" y="6032690"/>
            <a:ext cx="4570482" cy="369332"/>
          </a:xfrm>
          <a:prstGeom prst="rect">
            <a:avLst/>
          </a:prstGeom>
        </p:spPr>
        <p:txBody>
          <a:bodyPr wrap="none">
            <a:spAutoFit/>
          </a:bodyPr>
          <a:lstStyle/>
          <a:p>
            <a:r>
              <a:rPr lang="zh-CN" altLang="en-US" dirty="0"/>
              <a:t>电子图书、期刊，音、视频等数据库</a:t>
            </a:r>
            <a:r>
              <a:rPr lang="en-US" altLang="zh-CN" dirty="0"/>
              <a:t>10</a:t>
            </a:r>
            <a:r>
              <a:rPr lang="zh-CN" altLang="en-US" dirty="0"/>
              <a:t>余种</a:t>
            </a:r>
          </a:p>
        </p:txBody>
      </p:sp>
      <p:pic>
        <p:nvPicPr>
          <p:cNvPr id="33" name="图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9707" y="3854479"/>
            <a:ext cx="19431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8141843" y="5848404"/>
            <a:ext cx="1338828" cy="369332"/>
          </a:xfrm>
          <a:prstGeom prst="rect">
            <a:avLst/>
          </a:prstGeom>
        </p:spPr>
        <p:txBody>
          <a:bodyPr wrap="none">
            <a:spAutoFit/>
          </a:bodyPr>
          <a:lstStyle/>
          <a:p>
            <a:r>
              <a:rPr lang="en-US" altLang="zh-CN" dirty="0" err="1"/>
              <a:t>Wifi</a:t>
            </a:r>
            <a:r>
              <a:rPr lang="zh-CN" altLang="en-US" dirty="0"/>
              <a:t>全覆盖</a:t>
            </a:r>
          </a:p>
        </p:txBody>
      </p:sp>
    </p:spTree>
  </p:cSld>
  <p:clrMapOvr>
    <a:masterClrMapping/>
  </p:clrMapOvr>
  <p:transition spd="slow" advTm="5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7"/>
          <p:cNvPicPr>
            <a:picLocks noChangeAspect="1"/>
          </p:cNvPicPr>
          <p:nvPr/>
        </p:nvPicPr>
        <p:blipFill>
          <a:blip r:embed="rId2"/>
          <a:stretch>
            <a:fillRect/>
          </a:stretch>
        </p:blipFill>
        <p:spPr>
          <a:xfrm>
            <a:off x="716916" y="824230"/>
            <a:ext cx="629285" cy="723900"/>
          </a:xfrm>
          <a:prstGeom prst="rect">
            <a:avLst/>
          </a:prstGeom>
        </p:spPr>
      </p:pic>
      <p:sp>
        <p:nvSpPr>
          <p:cNvPr id="5" name="文本框 4"/>
          <p:cNvSpPr txBox="1"/>
          <p:nvPr/>
        </p:nvSpPr>
        <p:spPr>
          <a:xfrm>
            <a:off x="1346200" y="1026160"/>
            <a:ext cx="4493538" cy="523220"/>
          </a:xfrm>
          <a:prstGeom prst="rect">
            <a:avLst/>
          </a:prstGeom>
          <a:noFill/>
        </p:spPr>
        <p:txBody>
          <a:bodyPr wrap="none" rtlCol="0">
            <a:spAutoFit/>
          </a:bodyPr>
          <a:lstStyle/>
          <a:p>
            <a:pPr algn="l"/>
            <a:r>
              <a:rPr lang="zh-CN" altLang="en-US" sz="2800" dirty="0" smtClean="0">
                <a:latin typeface="方正毡笔黑简体" panose="03000509000000000000" charset="-122"/>
                <a:ea typeface="方正毡笔黑简体" panose="03000509000000000000" charset="-122"/>
              </a:rPr>
              <a:t>流通书库各类图书楼层分布</a:t>
            </a:r>
          </a:p>
        </p:txBody>
      </p:sp>
      <p:grpSp>
        <p:nvGrpSpPr>
          <p:cNvPr id="6" name="组合 5"/>
          <p:cNvGrpSpPr/>
          <p:nvPr/>
        </p:nvGrpSpPr>
        <p:grpSpPr>
          <a:xfrm>
            <a:off x="3488297" y="389892"/>
            <a:ext cx="4880467" cy="558603"/>
            <a:chOff x="4361" y="224"/>
            <a:chExt cx="5679" cy="650"/>
          </a:xfrm>
        </p:grpSpPr>
        <p:sp>
          <p:nvSpPr>
            <p:cNvPr id="7" name="圆角矩形 6"/>
            <p:cNvSpPr/>
            <p:nvPr/>
          </p:nvSpPr>
          <p:spPr>
            <a:xfrm>
              <a:off x="5499" y="224"/>
              <a:ext cx="3401" cy="615"/>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rgbClr val="FA783A"/>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nvGrpSpPr>
            <p:cNvPr id="8" name="组合 7"/>
            <p:cNvGrpSpPr/>
            <p:nvPr/>
          </p:nvGrpSpPr>
          <p:grpSpPr>
            <a:xfrm>
              <a:off x="9326" y="404"/>
              <a:ext cx="714" cy="255"/>
              <a:chOff x="264939" y="188640"/>
              <a:chExt cx="604358" cy="216024"/>
            </a:xfrm>
          </p:grpSpPr>
          <p:sp>
            <p:nvSpPr>
              <p:cNvPr id="11" name="燕尾形 10"/>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2" name="燕尾形 11"/>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4" name="燕尾形 13"/>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sp>
          <p:nvSpPr>
            <p:cNvPr id="15" name="文本框 9"/>
            <p:cNvSpPr txBox="1"/>
            <p:nvPr/>
          </p:nvSpPr>
          <p:spPr>
            <a:xfrm>
              <a:off x="5361" y="312"/>
              <a:ext cx="3471" cy="562"/>
            </a:xfrm>
            <a:prstGeom prst="rect">
              <a:avLst/>
            </a:prstGeom>
            <a:noFill/>
          </p:spPr>
          <p:txBody>
            <a:bodyPr wrap="square" lIns="51422" tIns="25711" rIns="51422" bIns="25711" rtlCol="0">
              <a:spAutoFit/>
            </a:bodyPr>
            <a:lstStyle/>
            <a:p>
              <a:pPr marL="0" lvl="1" algn="ctr"/>
              <a:r>
                <a:rPr lang="zh-CN" altLang="en-US" sz="2800" dirty="0" smtClean="0">
                  <a:latin typeface="方正毡笔黑简体" panose="03000509000000000000" charset="-122"/>
                  <a:ea typeface="方正毡笔黑简体" panose="03000509000000000000" charset="-122"/>
                  <a:sym typeface="+mn-ea"/>
                </a:rPr>
                <a:t>（二）、馆藏分布</a:t>
              </a:r>
              <a:endParaRPr lang="zh-CN" altLang="en-US" sz="2800" dirty="0" smtClean="0">
                <a:solidFill>
                  <a:schemeClr val="tx1">
                    <a:lumMod val="65000"/>
                    <a:lumOff val="35000"/>
                  </a:schemeClr>
                </a:solidFill>
                <a:latin typeface="方正毡笔黑简体" panose="03000509000000000000" charset="-122"/>
                <a:ea typeface="方正毡笔黑简体" panose="03000509000000000000" charset="-122"/>
                <a:cs typeface="字魂181号-飞驰标题体" panose="00000500000000000000" pitchFamily="2" charset="-122"/>
                <a:sym typeface="+mn-ea"/>
              </a:endParaRPr>
            </a:p>
          </p:txBody>
        </p:sp>
        <p:grpSp>
          <p:nvGrpSpPr>
            <p:cNvPr id="16" name="组合 15"/>
            <p:cNvGrpSpPr/>
            <p:nvPr/>
          </p:nvGrpSpPr>
          <p:grpSpPr>
            <a:xfrm rot="10800000">
              <a:off x="4361" y="404"/>
              <a:ext cx="714" cy="255"/>
              <a:chOff x="264939" y="188640"/>
              <a:chExt cx="604358" cy="216024"/>
            </a:xfrm>
          </p:grpSpPr>
          <p:sp>
            <p:nvSpPr>
              <p:cNvPr id="17" name="燕尾形 5"/>
              <p:cNvSpPr/>
              <p:nvPr/>
            </p:nvSpPr>
            <p:spPr>
              <a:xfrm>
                <a:off x="264939" y="188640"/>
                <a:ext cx="216024" cy="216024"/>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8" name="燕尾形 6"/>
              <p:cNvSpPr/>
              <p:nvPr/>
            </p:nvSpPr>
            <p:spPr>
              <a:xfrm>
                <a:off x="454914" y="188640"/>
                <a:ext cx="216024" cy="216024"/>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sp>
            <p:nvSpPr>
              <p:cNvPr id="19" name="燕尾形 7"/>
              <p:cNvSpPr/>
              <p:nvPr/>
            </p:nvSpPr>
            <p:spPr>
              <a:xfrm>
                <a:off x="653273" y="188640"/>
                <a:ext cx="216024" cy="216024"/>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solidFill>
                    <a:schemeClr val="tx1"/>
                  </a:solidFill>
                  <a:latin typeface="字魂181号-飞驰标题体" panose="00000500000000000000" pitchFamily="2" charset="-122"/>
                  <a:ea typeface="字魂181号-飞驰标题体" panose="00000500000000000000" pitchFamily="2" charset="-122"/>
                  <a:cs typeface="字魂181号-飞驰标题体" panose="00000500000000000000" pitchFamily="2" charset="-122"/>
                </a:endParaRPr>
              </a:p>
            </p:txBody>
          </p:sp>
        </p:grpSp>
      </p:grpSp>
      <p:sp>
        <p:nvSpPr>
          <p:cNvPr id="10" name="文本框 9"/>
          <p:cNvSpPr txBox="1"/>
          <p:nvPr/>
        </p:nvSpPr>
        <p:spPr>
          <a:xfrm>
            <a:off x="1128396" y="1763869"/>
            <a:ext cx="9935845" cy="4401205"/>
          </a:xfrm>
          <a:prstGeom prst="rect">
            <a:avLst/>
          </a:prstGeom>
          <a:noFill/>
        </p:spPr>
        <p:txBody>
          <a:bodyPr wrap="square" rtlCol="0">
            <a:spAutoFit/>
          </a:bodyPr>
          <a:lstStyle/>
          <a:p>
            <a:pPr>
              <a:lnSpc>
                <a:spcPct val="150000"/>
              </a:lnSpc>
            </a:pPr>
            <a:r>
              <a:rPr lang="zh-CN" altLang="en-US" sz="2000" b="1" dirty="0"/>
              <a:t>一楼书库：</a:t>
            </a:r>
            <a:r>
              <a:rPr lang="zh-CN" altLang="en-US" sz="2000" dirty="0"/>
              <a:t>语言文字</a:t>
            </a:r>
            <a:r>
              <a:rPr lang="zh-CN" altLang="en-US" sz="2000" dirty="0" smtClean="0"/>
              <a:t>、艺术、交通</a:t>
            </a:r>
            <a:r>
              <a:rPr lang="zh-CN" altLang="en-US" sz="2000" dirty="0"/>
              <a:t>运输、航空航天、环境科学以及综合类图书。分类代号分别为H</a:t>
            </a:r>
            <a:r>
              <a:rPr lang="zh-CN" altLang="en-US" sz="2000" dirty="0" smtClean="0"/>
              <a:t>、</a:t>
            </a:r>
            <a:r>
              <a:rPr lang="en-US" altLang="zh-CN" sz="2000" dirty="0" smtClean="0"/>
              <a:t>J</a:t>
            </a:r>
            <a:r>
              <a:rPr lang="zh-CN" altLang="en-US" sz="2000" dirty="0" smtClean="0"/>
              <a:t>、U</a:t>
            </a:r>
            <a:r>
              <a:rPr lang="zh-CN" altLang="en-US" sz="2000" dirty="0"/>
              <a:t>、V、X、Z</a:t>
            </a:r>
          </a:p>
          <a:p>
            <a:endParaRPr lang="zh-CN" altLang="en-US" sz="2000" dirty="0"/>
          </a:p>
          <a:p>
            <a:r>
              <a:rPr lang="zh-CN" altLang="en-US" sz="2000" b="1" dirty="0"/>
              <a:t>二楼书库：</a:t>
            </a:r>
            <a:r>
              <a:rPr lang="zh-CN" altLang="en-US" sz="2000" dirty="0"/>
              <a:t>计算机及自动化</a:t>
            </a:r>
            <a:r>
              <a:rPr lang="zh-CN" altLang="en-US" sz="2000" dirty="0" smtClean="0"/>
              <a:t>图书、生物、文化、教育等类图书。</a:t>
            </a:r>
            <a:r>
              <a:rPr lang="zh-CN" altLang="en-US" sz="2000" dirty="0"/>
              <a:t>分类代号</a:t>
            </a:r>
            <a:r>
              <a:rPr lang="zh-CN" altLang="en-US" sz="2000" dirty="0" smtClean="0"/>
              <a:t>TP、</a:t>
            </a:r>
            <a:r>
              <a:rPr lang="en-US" altLang="zh-CN" sz="2000" dirty="0" smtClean="0"/>
              <a:t>Q</a:t>
            </a:r>
            <a:r>
              <a:rPr lang="zh-CN" altLang="en-US" sz="2000" dirty="0" smtClean="0"/>
              <a:t>、</a:t>
            </a:r>
            <a:r>
              <a:rPr lang="en-US" altLang="zh-CN" sz="2000" dirty="0" smtClean="0"/>
              <a:t>G</a:t>
            </a:r>
            <a:endParaRPr lang="zh-CN" altLang="en-US" sz="2000" dirty="0"/>
          </a:p>
          <a:p>
            <a:endParaRPr lang="zh-CN" altLang="en-US" sz="2000" dirty="0"/>
          </a:p>
          <a:p>
            <a:pPr>
              <a:lnSpc>
                <a:spcPct val="150000"/>
              </a:lnSpc>
            </a:pPr>
            <a:r>
              <a:rPr lang="zh-CN" altLang="en-US" sz="2000" b="1" dirty="0"/>
              <a:t>三楼书库：</a:t>
            </a:r>
            <a:r>
              <a:rPr lang="zh-CN" altLang="en-US" sz="2000" dirty="0"/>
              <a:t>除计算机及自动化以外的工业技术类图书，分类代号为T</a:t>
            </a:r>
          </a:p>
          <a:p>
            <a:pPr>
              <a:lnSpc>
                <a:spcPct val="150000"/>
              </a:lnSpc>
            </a:pPr>
            <a:r>
              <a:rPr lang="zh-CN" altLang="en-US" sz="2000" b="1" dirty="0"/>
              <a:t>三楼西面：</a:t>
            </a:r>
            <a:r>
              <a:rPr lang="zh-CN" altLang="en-US" sz="2000" dirty="0"/>
              <a:t>文学I</a:t>
            </a:r>
          </a:p>
          <a:p>
            <a:endParaRPr lang="zh-CN" altLang="en-US" sz="2000" dirty="0"/>
          </a:p>
          <a:p>
            <a:r>
              <a:rPr lang="zh-CN" altLang="en-US" sz="2000" b="1" dirty="0"/>
              <a:t>四楼书库</a:t>
            </a:r>
            <a:r>
              <a:rPr lang="zh-CN" altLang="en-US" sz="2000" b="1" dirty="0" smtClean="0"/>
              <a:t>：</a:t>
            </a:r>
            <a:r>
              <a:rPr lang="zh-CN" altLang="en-US" sz="2000" dirty="0"/>
              <a:t>社会科学、政治、法律</a:t>
            </a:r>
            <a:r>
              <a:rPr lang="zh-CN" altLang="en-US" sz="2000" b="1" dirty="0" smtClean="0"/>
              <a:t>、</a:t>
            </a:r>
            <a:r>
              <a:rPr lang="zh-CN" altLang="en-US" sz="2000" dirty="0" smtClean="0"/>
              <a:t>史地</a:t>
            </a:r>
            <a:r>
              <a:rPr lang="zh-CN" altLang="en-US" sz="2000" dirty="0"/>
              <a:t>、生物、医药、农业等类图书，分类代号分别</a:t>
            </a:r>
            <a:r>
              <a:rPr lang="zh-CN" altLang="en-US" sz="2000" dirty="0" smtClean="0"/>
              <a:t>为</a:t>
            </a:r>
            <a:r>
              <a:rPr lang="en-US" altLang="zh-CN" sz="2000" dirty="0" smtClean="0"/>
              <a:t>C</a:t>
            </a:r>
            <a:r>
              <a:rPr lang="zh-CN" altLang="en-US" sz="2000" dirty="0" smtClean="0"/>
              <a:t>、</a:t>
            </a:r>
            <a:r>
              <a:rPr lang="en-US" altLang="zh-CN" sz="2000" dirty="0" smtClean="0"/>
              <a:t>D</a:t>
            </a:r>
            <a:r>
              <a:rPr lang="zh-CN" altLang="en-US" sz="2000" dirty="0" smtClean="0"/>
              <a:t>、K</a:t>
            </a:r>
            <a:r>
              <a:rPr lang="zh-CN" altLang="en-US" sz="2000" dirty="0"/>
              <a:t>、N、O、P、R、S</a:t>
            </a:r>
          </a:p>
          <a:p>
            <a:endParaRPr lang="zh-CN" altLang="en-US" sz="2000" dirty="0"/>
          </a:p>
          <a:p>
            <a:r>
              <a:rPr lang="zh-CN" altLang="en-US" sz="2000" b="1" dirty="0"/>
              <a:t>五楼书库</a:t>
            </a:r>
            <a:r>
              <a:rPr lang="zh-CN" altLang="en-US" sz="2000" b="1" dirty="0" smtClean="0"/>
              <a:t>：</a:t>
            </a:r>
            <a:r>
              <a:rPr lang="zh-CN" altLang="en-US" sz="2000" dirty="0"/>
              <a:t>马列毛邓</a:t>
            </a:r>
            <a:r>
              <a:rPr lang="zh-CN" altLang="en-US" sz="2000" b="1" dirty="0" smtClean="0"/>
              <a:t>、</a:t>
            </a:r>
            <a:r>
              <a:rPr lang="zh-CN" altLang="en-US" sz="2000" dirty="0" smtClean="0"/>
              <a:t>哲学、宗教、军事、</a:t>
            </a:r>
            <a:r>
              <a:rPr lang="zh-CN" altLang="en-US" sz="2000" dirty="0" smtClean="0"/>
              <a:t>经济</a:t>
            </a:r>
            <a:r>
              <a:rPr lang="zh-CN" altLang="en-US" sz="2000" dirty="0"/>
              <a:t>等</a:t>
            </a:r>
            <a:r>
              <a:rPr lang="zh-CN" altLang="en-US" sz="2000" dirty="0" smtClean="0"/>
              <a:t>类</a:t>
            </a:r>
            <a:r>
              <a:rPr lang="zh-CN" altLang="en-US" sz="2000" dirty="0"/>
              <a:t>图书，分类代号分别为A、B</a:t>
            </a:r>
            <a:r>
              <a:rPr lang="zh-CN" altLang="en-US" sz="2000" dirty="0" smtClean="0"/>
              <a:t>、E</a:t>
            </a:r>
            <a:r>
              <a:rPr lang="zh-CN" altLang="en-US" sz="2000" dirty="0"/>
              <a:t>、</a:t>
            </a:r>
            <a:r>
              <a:rPr lang="zh-CN" altLang="en-US" sz="2000" dirty="0" smtClean="0"/>
              <a:t>F</a:t>
            </a:r>
            <a:endParaRPr lang="zh-CN" altLang="en-US" sz="2000" dirty="0"/>
          </a:p>
        </p:txBody>
      </p:sp>
    </p:spTree>
  </p:cSld>
  <p:clrMapOvr>
    <a:masterClrMapping/>
  </p:clrMapOvr>
  <p:transition spd="slow" advTm="5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fd26d55e-dc85-4986-8f35-f4bc667f3731}"/>
  <p:tag name="TABLE_SKINIDX" val="0"/>
  <p:tag name="TABLE_ENCOLOR" val="#FFFFFF"/>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00,&quot;width&quot;:14969}"/>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d4b19455-7e29-4e5a-a8d1-9275bb597f9d}"/>
  <p:tag name="TABLE_SKINIDX" val="0"/>
  <p:tag name="TABLE_ENCOLOR" val="#FFFFFF"/>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00,&quot;width&quot;:14969}"/>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147722da-96a0-465c-99df-b7c7bc9dfc53}"/>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b1a2b18c-0d1d-43dd-8d71-bf3870eaa068}"/>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b1d1c1f4-6695-4fba-9cc1-dda3f0354d40}"/>
  <p:tag name="TABLE_SKINIDX" val="0"/>
  <p:tag name="TABLE_ENCOLOR" val="#FFFFFF"/>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00,&quot;width&quot;:14969}"/>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00,&quot;width&quot;:14969}"/>
</p:tagLst>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9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3421</Words>
  <Application>Microsoft Office PowerPoint</Application>
  <PresentationFormat>自定义</PresentationFormat>
  <Paragraphs>329</Paragraphs>
  <Slides>57</Slides>
  <Notes>2</Notes>
  <HiddenSlides>0</HiddenSlides>
  <MMClips>0</MMClips>
  <ScaleCrop>false</ScaleCrop>
  <HeadingPairs>
    <vt:vector size="4" baseType="variant">
      <vt:variant>
        <vt:lpstr>主题</vt:lpstr>
      </vt:variant>
      <vt:variant>
        <vt:i4>10</vt:i4>
      </vt:variant>
      <vt:variant>
        <vt:lpstr>幻灯片标题</vt:lpstr>
      </vt:variant>
      <vt:variant>
        <vt:i4>57</vt:i4>
      </vt:variant>
    </vt:vector>
  </HeadingPairs>
  <TitlesOfParts>
    <vt:vector size="67" baseType="lpstr">
      <vt:lpstr>Office 主题​​</vt:lpstr>
      <vt:lpstr>1_Office 主题​​</vt:lpstr>
      <vt:lpstr>3_Office 主题​​</vt:lpstr>
      <vt:lpstr>4_Office 主题​​</vt:lpstr>
      <vt:lpstr>2_Office 主题​​</vt:lpstr>
      <vt:lpstr>5_Office 主题​​</vt:lpstr>
      <vt:lpstr>6_Office 主题​​</vt:lpstr>
      <vt:lpstr>7_Office 主题​​</vt:lpstr>
      <vt:lpstr>8_Office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陈孝贤</dc:creator>
  <cp:lastModifiedBy>Administrator</cp:lastModifiedBy>
  <cp:revision>127</cp:revision>
  <dcterms:created xsi:type="dcterms:W3CDTF">2020-02-03T05:51:00Z</dcterms:created>
  <dcterms:modified xsi:type="dcterms:W3CDTF">2022-09-15T06:43:37Z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4CE2649FE17E471291E936DDF04DE38E</vt:lpwstr>
  </property>
  <property fmtid="{D5CDD505-2E9C-101B-9397-08002B2CF9AE}" pid="3" name="KSOProductBuildVer">
    <vt:lpwstr>2052-11.1.0.8976</vt:lpwstr>
  </property>
</Properties>
</file>